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33"/>
  </p:notesMasterIdLst>
  <p:sldIdLst>
    <p:sldId id="256" r:id="rId2"/>
    <p:sldId id="269" r:id="rId3"/>
    <p:sldId id="270" r:id="rId4"/>
    <p:sldId id="271" r:id="rId5"/>
    <p:sldId id="272" r:id="rId6"/>
    <p:sldId id="273" r:id="rId7"/>
    <p:sldId id="274" r:id="rId8"/>
    <p:sldId id="275" r:id="rId9"/>
    <p:sldId id="268"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Lst>
  <p:sldSz cx="9144000" cy="5143500" type="screen16x9"/>
  <p:notesSz cx="6858000" cy="9144000"/>
  <p:embeddedFontLst>
    <p:embeddedFont>
      <p:font typeface="Georgia" panose="02040502050405020303" pitchFamily="18" charset="0"/>
      <p:regular r:id="rId34"/>
      <p:bold r:id="rId35"/>
      <p:italic r:id="rId36"/>
      <p:boldItalic r:id="rId37"/>
    </p:embeddedFont>
    <p:embeddedFont>
      <p:font typeface="Roboto Slab" panose="020B0604020202020204" charset="0"/>
      <p:regular r:id="rId38"/>
      <p:bold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1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F337CD-0C82-4B09-9F16-75858471DBCC}">
  <a:tblStyle styleId="{29F337CD-0C82-4B09-9F16-75858471DBC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ASE</c:v>
                </c:pt>
                <c:pt idx="1">
                  <c:v>Congreso</c:v>
                </c:pt>
              </c:strCache>
            </c:strRef>
          </c:cat>
          <c:val>
            <c:numRef>
              <c:f>Hoja1!$B$2:$B$3</c:f>
              <c:numCache>
                <c:formatCode>General</c:formatCode>
                <c:ptCount val="2"/>
                <c:pt idx="0">
                  <c:v>99.8</c:v>
                </c:pt>
                <c:pt idx="1">
                  <c:v>100</c:v>
                </c:pt>
              </c:numCache>
            </c:numRef>
          </c:val>
          <c:smooth val="0"/>
          <c:extLst>
            <c:ext xmlns:c16="http://schemas.microsoft.com/office/drawing/2014/chart" uri="{C3380CC4-5D6E-409C-BE32-E72D297353CC}">
              <c16:uniqueId val="{00000000-2614-4123-97E5-84D88BE98E7D}"/>
            </c:ext>
          </c:extLst>
        </c:ser>
        <c:dLbls>
          <c:showLegendKey val="0"/>
          <c:showVal val="0"/>
          <c:showCatName val="0"/>
          <c:showSerName val="0"/>
          <c:showPercent val="0"/>
          <c:showBubbleSize val="0"/>
        </c:dLbls>
        <c:marker val="1"/>
        <c:smooth val="0"/>
        <c:axId val="-428866928"/>
        <c:axId val="-428860944"/>
      </c:lineChart>
      <c:catAx>
        <c:axId val="-42886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28860944"/>
        <c:crosses val="autoZero"/>
        <c:auto val="1"/>
        <c:lblAlgn val="ctr"/>
        <c:lblOffset val="100"/>
        <c:noMultiLvlLbl val="0"/>
      </c:catAx>
      <c:valAx>
        <c:axId val="-428860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28866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none"/>
          </c:marker>
          <c:dLbls>
            <c:dLbl>
              <c:idx val="0"/>
              <c:layout>
                <c:manualLayout>
                  <c:x val="-5.3218695809181767E-2"/>
                  <c:y val="6.17180898322662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967-46E2-A389-0590396C050D}"/>
                </c:ext>
              </c:extLst>
            </c:dLbl>
            <c:dLbl>
              <c:idx val="1"/>
              <c:layout>
                <c:manualLayout>
                  <c:x val="-0.12835097224567368"/>
                  <c:y val="-3.99352345973487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67-46E2-A389-0590396C050D}"/>
                </c:ext>
              </c:extLst>
            </c:dLbl>
            <c:dLbl>
              <c:idx val="2"/>
              <c:layout>
                <c:manualLayout>
                  <c:x val="-0.16278659894573247"/>
                  <c:y val="-5.44571380872937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967-46E2-A389-0590396C050D}"/>
                </c:ext>
              </c:extLst>
            </c:dLbl>
            <c:dLbl>
              <c:idx val="3"/>
              <c:layout>
                <c:manualLayout>
                  <c:x val="-0.11269841465473786"/>
                  <c:y val="6.171808983226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967-46E2-A389-0590396C050D}"/>
                </c:ext>
              </c:extLst>
            </c:dLbl>
            <c:dLbl>
              <c:idx val="4"/>
              <c:layout>
                <c:manualLayout>
                  <c:x val="-0.14713404135479666"/>
                  <c:y val="-6.171808983226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967-46E2-A389-0590396C050D}"/>
                </c:ext>
              </c:extLst>
            </c:dLbl>
            <c:dLbl>
              <c:idx val="5"/>
              <c:layout>
                <c:manualLayout>
                  <c:x val="-0.12835097224567368"/>
                  <c:y val="0.1016533244296150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967-46E2-A389-0590396C050D}"/>
                </c:ext>
              </c:extLst>
            </c:dLbl>
            <c:dLbl>
              <c:idx val="6"/>
              <c:layout>
                <c:manualLayout>
                  <c:x val="-5.9479718845556091E-2"/>
                  <c:y val="9.07618968121562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967-46E2-A389-0590396C050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IMTS</c:v>
                </c:pt>
                <c:pt idx="1">
                  <c:v>Pensiones saltillo</c:v>
                </c:pt>
                <c:pt idx="2">
                  <c:v>IMMT</c:v>
                </c:pt>
                <c:pt idx="3">
                  <c:v>IMPLAN TORREON</c:v>
                </c:pt>
                <c:pt idx="4">
                  <c:v>IMPLAN SALTILLO</c:v>
                </c:pt>
                <c:pt idx="5">
                  <c:v>DIF TORREON</c:v>
                </c:pt>
                <c:pt idx="6">
                  <c:v>IMCT</c:v>
                </c:pt>
              </c:strCache>
            </c:strRef>
          </c:cat>
          <c:val>
            <c:numRef>
              <c:f>Hoja1!$B$2:$B$8</c:f>
              <c:numCache>
                <c:formatCode>General</c:formatCode>
                <c:ptCount val="7"/>
                <c:pt idx="0">
                  <c:v>76.400000000000006</c:v>
                </c:pt>
                <c:pt idx="1">
                  <c:v>85.19</c:v>
                </c:pt>
                <c:pt idx="2">
                  <c:v>99.9</c:v>
                </c:pt>
                <c:pt idx="3">
                  <c:v>82.74</c:v>
                </c:pt>
                <c:pt idx="4">
                  <c:v>92.28</c:v>
                </c:pt>
                <c:pt idx="5">
                  <c:v>97.78</c:v>
                </c:pt>
                <c:pt idx="6">
                  <c:v>94.06</c:v>
                </c:pt>
              </c:numCache>
            </c:numRef>
          </c:val>
          <c:smooth val="0"/>
          <c:extLst>
            <c:ext xmlns:c16="http://schemas.microsoft.com/office/drawing/2014/chart" uri="{C3380CC4-5D6E-409C-BE32-E72D297353CC}">
              <c16:uniqueId val="{00000007-3967-46E2-A389-0590396C050D}"/>
            </c:ext>
          </c:extLst>
        </c:ser>
        <c:dLbls>
          <c:showLegendKey val="0"/>
          <c:showVal val="0"/>
          <c:showCatName val="0"/>
          <c:showSerName val="0"/>
          <c:showPercent val="0"/>
          <c:showBubbleSize val="0"/>
        </c:dLbls>
        <c:smooth val="0"/>
        <c:axId val="-249476224"/>
        <c:axId val="-249479488"/>
      </c:lineChart>
      <c:catAx>
        <c:axId val="-249476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249479488"/>
        <c:crosses val="autoZero"/>
        <c:auto val="1"/>
        <c:lblAlgn val="ctr"/>
        <c:lblOffset val="100"/>
        <c:noMultiLvlLbl val="0"/>
      </c:catAx>
      <c:valAx>
        <c:axId val="-249479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249476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none"/>
          </c:marker>
          <c:dLbls>
            <c:dLbl>
              <c:idx val="1"/>
              <c:layout>
                <c:manualLayout>
                  <c:x val="-2.7760400204421467E-3"/>
                  <c:y val="-8.50668507209277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677-4FD5-AA8B-2CBEAC1A5FE4}"/>
                </c:ext>
              </c:extLst>
            </c:dLbl>
            <c:dLbl>
              <c:idx val="3"/>
              <c:layout>
                <c:manualLayout>
                  <c:x val="2.7760400204420448E-3"/>
                  <c:y val="4.8081263450959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677-4FD5-AA8B-2CBEAC1A5FE4}"/>
                </c:ext>
              </c:extLst>
            </c:dLbl>
            <c:dLbl>
              <c:idx val="4"/>
              <c:layout>
                <c:manualLayout>
                  <c:x val="-6.1072880449727224E-2"/>
                  <c:y val="-4.06841459969654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677-4FD5-AA8B-2CBEAC1A5FE4}"/>
                </c:ext>
              </c:extLst>
            </c:dLbl>
            <c:dLbl>
              <c:idx val="5"/>
              <c:layout>
                <c:manualLayout>
                  <c:x val="-0.11659368085857036"/>
                  <c:y val="5.17798221779560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677-4FD5-AA8B-2CBEAC1A5FE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SUTGE</c:v>
                </c:pt>
                <c:pt idx="1">
                  <c:v>SNTE 35</c:v>
                </c:pt>
                <c:pt idx="2">
                  <c:v>SNTE 38</c:v>
                </c:pt>
                <c:pt idx="3">
                  <c:v>SINDICATO DIF</c:v>
                </c:pt>
                <c:pt idx="4">
                  <c:v>S. TORREON</c:v>
                </c:pt>
                <c:pt idx="5">
                  <c:v>S. SAN PEDRO</c:v>
                </c:pt>
              </c:strCache>
            </c:strRef>
          </c:cat>
          <c:val>
            <c:numRef>
              <c:f>Hoja1!$B$2:$B$7</c:f>
              <c:numCache>
                <c:formatCode>General</c:formatCode>
                <c:ptCount val="6"/>
                <c:pt idx="0">
                  <c:v>95.85</c:v>
                </c:pt>
                <c:pt idx="1">
                  <c:v>1.98</c:v>
                </c:pt>
                <c:pt idx="2">
                  <c:v>1.64</c:v>
                </c:pt>
                <c:pt idx="3">
                  <c:v>83.3</c:v>
                </c:pt>
                <c:pt idx="4">
                  <c:v>81.099999999999994</c:v>
                </c:pt>
                <c:pt idx="5">
                  <c:v>20.11</c:v>
                </c:pt>
              </c:numCache>
            </c:numRef>
          </c:val>
          <c:smooth val="0"/>
          <c:extLst>
            <c:ext xmlns:c16="http://schemas.microsoft.com/office/drawing/2014/chart" uri="{C3380CC4-5D6E-409C-BE32-E72D297353CC}">
              <c16:uniqueId val="{00000004-1677-4FD5-AA8B-2CBEAC1A5FE4}"/>
            </c:ext>
          </c:extLst>
        </c:ser>
        <c:dLbls>
          <c:showLegendKey val="0"/>
          <c:showVal val="0"/>
          <c:showCatName val="0"/>
          <c:showSerName val="0"/>
          <c:showPercent val="0"/>
          <c:showBubbleSize val="0"/>
        </c:dLbls>
        <c:smooth val="0"/>
        <c:axId val="-485506096"/>
        <c:axId val="-485502832"/>
      </c:lineChart>
      <c:catAx>
        <c:axId val="-48550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85502832"/>
        <c:crosses val="autoZero"/>
        <c:auto val="1"/>
        <c:lblAlgn val="ctr"/>
        <c:lblOffset val="100"/>
        <c:noMultiLvlLbl val="0"/>
      </c:catAx>
      <c:valAx>
        <c:axId val="-485502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85506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none"/>
          </c:marker>
          <c:dLbls>
            <c:dLbl>
              <c:idx val="1"/>
              <c:layout>
                <c:manualLayout>
                  <c:x val="0"/>
                  <c:y val="-0.1001620125102414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D0C-4B02-9506-E1331AA02BB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CRIT</c:v>
                </c:pt>
                <c:pt idx="1">
                  <c:v>Teatro Nazas</c:v>
                </c:pt>
                <c:pt idx="2">
                  <c:v>Artesénica</c:v>
                </c:pt>
                <c:pt idx="3">
                  <c:v>Cluster</c:v>
                </c:pt>
                <c:pt idx="4">
                  <c:v>Arocena</c:v>
                </c:pt>
              </c:strCache>
            </c:strRef>
          </c:cat>
          <c:val>
            <c:numRef>
              <c:f>Hoja1!$B$2:$B$6</c:f>
              <c:numCache>
                <c:formatCode>General</c:formatCode>
                <c:ptCount val="5"/>
                <c:pt idx="0">
                  <c:v>92.65</c:v>
                </c:pt>
                <c:pt idx="1">
                  <c:v>0</c:v>
                </c:pt>
                <c:pt idx="2">
                  <c:v>0</c:v>
                </c:pt>
                <c:pt idx="3">
                  <c:v>94.19</c:v>
                </c:pt>
                <c:pt idx="4">
                  <c:v>0</c:v>
                </c:pt>
              </c:numCache>
            </c:numRef>
          </c:val>
          <c:smooth val="0"/>
          <c:extLst>
            <c:ext xmlns:c16="http://schemas.microsoft.com/office/drawing/2014/chart" uri="{C3380CC4-5D6E-409C-BE32-E72D297353CC}">
              <c16:uniqueId val="{00000001-5D0C-4B02-9506-E1331AA02BB3}"/>
            </c:ext>
          </c:extLst>
        </c:ser>
        <c:dLbls>
          <c:showLegendKey val="0"/>
          <c:showVal val="0"/>
          <c:showCatName val="0"/>
          <c:showSerName val="0"/>
          <c:showPercent val="0"/>
          <c:showBubbleSize val="0"/>
        </c:dLbls>
        <c:smooth val="0"/>
        <c:axId val="-348395728"/>
        <c:axId val="-348394640"/>
      </c:lineChart>
      <c:catAx>
        <c:axId val="-348395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48394640"/>
        <c:crosses val="autoZero"/>
        <c:auto val="1"/>
        <c:lblAlgn val="ctr"/>
        <c:lblOffset val="100"/>
        <c:noMultiLvlLbl val="0"/>
      </c:catAx>
      <c:valAx>
        <c:axId val="-348394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48395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Poder Judicial</c:v>
                </c:pt>
                <c:pt idx="1">
                  <c:v>Tribunal</c:v>
                </c:pt>
              </c:strCache>
            </c:strRef>
          </c:cat>
          <c:val>
            <c:numRef>
              <c:f>Hoja1!$B$2:$B$3</c:f>
              <c:numCache>
                <c:formatCode>General</c:formatCode>
                <c:ptCount val="2"/>
                <c:pt idx="0">
                  <c:v>98.89</c:v>
                </c:pt>
                <c:pt idx="1">
                  <c:v>96.03</c:v>
                </c:pt>
              </c:numCache>
            </c:numRef>
          </c:val>
          <c:smooth val="0"/>
          <c:extLst>
            <c:ext xmlns:c16="http://schemas.microsoft.com/office/drawing/2014/chart" uri="{C3380CC4-5D6E-409C-BE32-E72D297353CC}">
              <c16:uniqueId val="{00000000-AB02-4328-A0A6-754DF6F295D1}"/>
            </c:ext>
          </c:extLst>
        </c:ser>
        <c:dLbls>
          <c:showLegendKey val="0"/>
          <c:showVal val="0"/>
          <c:showCatName val="0"/>
          <c:showSerName val="0"/>
          <c:showPercent val="0"/>
          <c:showBubbleSize val="0"/>
        </c:dLbls>
        <c:marker val="1"/>
        <c:smooth val="0"/>
        <c:axId val="-426309632"/>
        <c:axId val="-426309088"/>
      </c:lineChart>
      <c:catAx>
        <c:axId val="-42630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26309088"/>
        <c:crosses val="autoZero"/>
        <c:auto val="1"/>
        <c:lblAlgn val="ctr"/>
        <c:lblOffset val="100"/>
        <c:noMultiLvlLbl val="0"/>
      </c:catAx>
      <c:valAx>
        <c:axId val="-426309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26309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1"/>
              <c:layout>
                <c:manualLayout>
                  <c:x val="-0.14359438748436665"/>
                  <c:y val="-9.12219576279992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71-44C1-BA67-562855D8BBB4}"/>
                </c:ext>
              </c:extLst>
            </c:dLbl>
            <c:dLbl>
              <c:idx val="2"/>
              <c:layout>
                <c:manualLayout>
                  <c:x val="-8.1587720161571953E-2"/>
                  <c:y val="6.08146384186661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F71-44C1-BA67-562855D8BBB4}"/>
                </c:ext>
              </c:extLst>
            </c:dLbl>
            <c:dLbl>
              <c:idx val="3"/>
              <c:layout>
                <c:manualLayout>
                  <c:x val="-0.12727684345205231"/>
                  <c:y val="-5.47331745767995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F71-44C1-BA67-562855D8BBB4}"/>
                </c:ext>
              </c:extLst>
            </c:dLbl>
            <c:dLbl>
              <c:idx val="4"/>
              <c:layout>
                <c:manualLayout>
                  <c:x val="-3.263508806462998E-3"/>
                  <c:y val="-6.08146384186661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71-44C1-BA67-562855D8BBB4}"/>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Secretaría de Salud</c:v>
                </c:pt>
                <c:pt idx="1">
                  <c:v>Secretaría de Economía</c:v>
                </c:pt>
                <c:pt idx="2">
                  <c:v>Secretaría de Desarrollo Rural</c:v>
                </c:pt>
                <c:pt idx="3">
                  <c:v>Despacho del Titular de Ejecutivo</c:v>
                </c:pt>
                <c:pt idx="4">
                  <c:v>Secretaría de Infraestructura</c:v>
                </c:pt>
                <c:pt idx="5">
                  <c:v>Secretaría de Seguridad Pública</c:v>
                </c:pt>
                <c:pt idx="6">
                  <c:v>Secretaría del Trabajo</c:v>
                </c:pt>
              </c:strCache>
            </c:strRef>
          </c:cat>
          <c:val>
            <c:numRef>
              <c:f>Hoja1!$B$2:$B$8</c:f>
              <c:numCache>
                <c:formatCode>General</c:formatCode>
                <c:ptCount val="7"/>
                <c:pt idx="0">
                  <c:v>92.84</c:v>
                </c:pt>
                <c:pt idx="1">
                  <c:v>97.97</c:v>
                </c:pt>
                <c:pt idx="2">
                  <c:v>97.19</c:v>
                </c:pt>
                <c:pt idx="3">
                  <c:v>100</c:v>
                </c:pt>
                <c:pt idx="4">
                  <c:v>97.19</c:v>
                </c:pt>
                <c:pt idx="5">
                  <c:v>94.68</c:v>
                </c:pt>
                <c:pt idx="6">
                  <c:v>100</c:v>
                </c:pt>
              </c:numCache>
            </c:numRef>
          </c:val>
          <c:smooth val="0"/>
          <c:extLst>
            <c:ext xmlns:c16="http://schemas.microsoft.com/office/drawing/2014/chart" uri="{C3380CC4-5D6E-409C-BE32-E72D297353CC}">
              <c16:uniqueId val="{00000004-7F71-44C1-BA67-562855D8BBB4}"/>
            </c:ext>
          </c:extLst>
        </c:ser>
        <c:dLbls>
          <c:showLegendKey val="0"/>
          <c:showVal val="0"/>
          <c:showCatName val="0"/>
          <c:showSerName val="0"/>
          <c:showPercent val="0"/>
          <c:showBubbleSize val="0"/>
        </c:dLbls>
        <c:marker val="1"/>
        <c:smooth val="0"/>
        <c:axId val="-494197792"/>
        <c:axId val="-494195072"/>
      </c:lineChart>
      <c:catAx>
        <c:axId val="-494197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94195072"/>
        <c:crosses val="autoZero"/>
        <c:auto val="1"/>
        <c:lblAlgn val="ctr"/>
        <c:lblOffset val="100"/>
        <c:noMultiLvlLbl val="0"/>
      </c:catAx>
      <c:valAx>
        <c:axId val="-494195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94197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0"/>
              <c:layout>
                <c:manualLayout>
                  <c:x val="-4.4365107367053173E-2"/>
                  <c:y val="9.60757409699678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D5-46A8-AC4E-8753690A2AF7}"/>
                </c:ext>
              </c:extLst>
            </c:dLbl>
            <c:dLbl>
              <c:idx val="1"/>
              <c:layout>
                <c:manualLayout>
                  <c:x val="-0.12285722040107025"/>
                  <c:y val="-5.40426042956069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D5-46A8-AC4E-8753690A2AF7}"/>
                </c:ext>
              </c:extLst>
            </c:dLbl>
            <c:dLbl>
              <c:idx val="2"/>
              <c:layout>
                <c:manualLayout>
                  <c:x val="-0.10238101700089187"/>
                  <c:y val="9.0071007159344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1D5-46A8-AC4E-8753690A2AF7}"/>
                </c:ext>
              </c:extLst>
            </c:dLbl>
            <c:dLbl>
              <c:idx val="3"/>
              <c:layout>
                <c:manualLayout>
                  <c:x val="-8.5317514167409889E-2"/>
                  <c:y val="-9.0071007159344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1D5-46A8-AC4E-8753690A2AF7}"/>
                </c:ext>
              </c:extLst>
            </c:dLbl>
            <c:dLbl>
              <c:idx val="4"/>
              <c:layout>
                <c:manualLayout>
                  <c:x val="-7.8492113034017097E-2"/>
                  <c:y val="8.4066273348721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1D5-46A8-AC4E-8753690A2AF7}"/>
                </c:ext>
              </c:extLst>
            </c:dLbl>
            <c:dLbl>
              <c:idx val="5"/>
              <c:layout>
                <c:manualLayout>
                  <c:x val="-5.1190508500445937E-2"/>
                  <c:y val="-9.60757409699678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1D5-46A8-AC4E-8753690A2AF7}"/>
                </c:ext>
              </c:extLst>
            </c:dLbl>
            <c:dLbl>
              <c:idx val="6"/>
              <c:layout>
                <c:manualLayout>
                  <c:x val="-5.8015909633838854E-2"/>
                  <c:y val="0.1140899424018367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1D5-46A8-AC4E-8753690A2AF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Servicios de Salud</c:v>
                </c:pt>
                <c:pt idx="1">
                  <c:v>Junta Local de Conciliación y Arbitraje</c:v>
                </c:pt>
                <c:pt idx="2">
                  <c:v>Sistema para el Desarrollo Integral de la Familia (DIF)</c:v>
                </c:pt>
                <c:pt idx="3">
                  <c:v>Registro civil</c:v>
                </c:pt>
                <c:pt idx="4">
                  <c:v>Jefatura de la oficina del Ejecutivo</c:v>
                </c:pt>
                <c:pt idx="5">
                  <c:v>Periodico Oficial</c:v>
                </c:pt>
                <c:pt idx="6">
                  <c:v>Centro de Empoderamiento y Justicia de la Mujer</c:v>
                </c:pt>
              </c:strCache>
            </c:strRef>
          </c:cat>
          <c:val>
            <c:numRef>
              <c:f>Hoja1!$B$2:$B$8</c:f>
              <c:numCache>
                <c:formatCode>General</c:formatCode>
                <c:ptCount val="7"/>
                <c:pt idx="0">
                  <c:v>86.47</c:v>
                </c:pt>
                <c:pt idx="1">
                  <c:v>99.78</c:v>
                </c:pt>
                <c:pt idx="2">
                  <c:v>98.08</c:v>
                </c:pt>
                <c:pt idx="3">
                  <c:v>88.69</c:v>
                </c:pt>
                <c:pt idx="4">
                  <c:v>100</c:v>
                </c:pt>
                <c:pt idx="5">
                  <c:v>83.21</c:v>
                </c:pt>
                <c:pt idx="6">
                  <c:v>82.68</c:v>
                </c:pt>
              </c:numCache>
            </c:numRef>
          </c:val>
          <c:smooth val="0"/>
          <c:extLst>
            <c:ext xmlns:c16="http://schemas.microsoft.com/office/drawing/2014/chart" uri="{C3380CC4-5D6E-409C-BE32-E72D297353CC}">
              <c16:uniqueId val="{00000007-31D5-46A8-AC4E-8753690A2AF7}"/>
            </c:ext>
          </c:extLst>
        </c:ser>
        <c:dLbls>
          <c:showLegendKey val="0"/>
          <c:showVal val="0"/>
          <c:showCatName val="0"/>
          <c:showSerName val="0"/>
          <c:showPercent val="0"/>
          <c:showBubbleSize val="0"/>
        </c:dLbls>
        <c:marker val="1"/>
        <c:smooth val="0"/>
        <c:axId val="-489735056"/>
        <c:axId val="-489729072"/>
      </c:lineChart>
      <c:catAx>
        <c:axId val="-489735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89729072"/>
        <c:crosses val="autoZero"/>
        <c:auto val="1"/>
        <c:lblAlgn val="ctr"/>
        <c:lblOffset val="100"/>
        <c:noMultiLvlLbl val="0"/>
      </c:catAx>
      <c:valAx>
        <c:axId val="-489729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89735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10635389326334"/>
          <c:y val="8.9013457152577399E-2"/>
          <c:w val="0.83364364610673669"/>
          <c:h val="0.59493324975114348"/>
        </c:manualLayout>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0"/>
              <c:layout>
                <c:manualLayout>
                  <c:x val="-5.2083333333333363E-2"/>
                  <c:y val="0.1200181444753852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59-4063-ABF5-AC9F8AFFF69D}"/>
                </c:ext>
              </c:extLst>
            </c:dLbl>
            <c:dLbl>
              <c:idx val="1"/>
              <c:layout>
                <c:manualLayout>
                  <c:x val="-3.4722222222222224E-2"/>
                  <c:y val="0.105015876415962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F59-4063-ABF5-AC9F8AFFF69D}"/>
                </c:ext>
              </c:extLst>
            </c:dLbl>
            <c:dLbl>
              <c:idx val="2"/>
              <c:layout>
                <c:manualLayout>
                  <c:x val="-5.2083333333333336E-2"/>
                  <c:y val="-7.50113402971158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F59-4063-ABF5-AC9F8AFFF69D}"/>
                </c:ext>
              </c:extLst>
            </c:dLbl>
            <c:dLbl>
              <c:idx val="3"/>
              <c:layout>
                <c:manualLayout>
                  <c:x val="-7.6388888888888951E-2"/>
                  <c:y val="8.50128523367311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59-4063-ABF5-AC9F8AFFF69D}"/>
                </c:ext>
              </c:extLst>
            </c:dLbl>
            <c:dLbl>
              <c:idx val="4"/>
              <c:layout>
                <c:manualLayout>
                  <c:x val="-6.25E-2"/>
                  <c:y val="-0.125018900495192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F59-4063-ABF5-AC9F8AFFF69D}"/>
                </c:ext>
              </c:extLst>
            </c:dLbl>
            <c:dLbl>
              <c:idx val="5"/>
              <c:layout>
                <c:manualLayout>
                  <c:x val="-7.2916666666666671E-2"/>
                  <c:y val="7.50113402971157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F59-4063-ABF5-AC9F8AFFF69D}"/>
                </c:ext>
              </c:extLst>
            </c:dLbl>
            <c:dLbl>
              <c:idx val="6"/>
              <c:layout>
                <c:manualLayout>
                  <c:x val="-5.9027777777777908E-2"/>
                  <c:y val="-0.1000151203961543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F59-4063-ABF5-AC9F8AFFF69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Universidad Autónoma de Coahuila </c:v>
                </c:pt>
                <c:pt idx="1">
                  <c:v>Instituto Tecnologico de Estudios Superiores de la Región Carbonifera</c:v>
                </c:pt>
                <c:pt idx="2">
                  <c:v>Universidad Tecnológica de Torreón</c:v>
                </c:pt>
                <c:pt idx="3">
                  <c:v>Instituto Tecnológico Superior de San Pedro</c:v>
                </c:pt>
                <c:pt idx="4">
                  <c:v>Universidad Politécnica de la Región Laguna</c:v>
                </c:pt>
                <c:pt idx="5">
                  <c:v>Instituto Tecnológico Superior de Monclova</c:v>
                </c:pt>
                <c:pt idx="6">
                  <c:v>Universidad Tecnológica de la Región Centro de Coahuila</c:v>
                </c:pt>
              </c:strCache>
            </c:strRef>
          </c:cat>
          <c:val>
            <c:numRef>
              <c:f>Hoja1!$B$2:$B$8</c:f>
              <c:numCache>
                <c:formatCode>General</c:formatCode>
                <c:ptCount val="7"/>
                <c:pt idx="0">
                  <c:v>80.61</c:v>
                </c:pt>
                <c:pt idx="1">
                  <c:v>94.37</c:v>
                </c:pt>
                <c:pt idx="2">
                  <c:v>98.32</c:v>
                </c:pt>
                <c:pt idx="3">
                  <c:v>91.93</c:v>
                </c:pt>
                <c:pt idx="4">
                  <c:v>83.86</c:v>
                </c:pt>
                <c:pt idx="5">
                  <c:v>84.15</c:v>
                </c:pt>
                <c:pt idx="6">
                  <c:v>97.36</c:v>
                </c:pt>
              </c:numCache>
            </c:numRef>
          </c:val>
          <c:smooth val="0"/>
          <c:extLst>
            <c:ext xmlns:c16="http://schemas.microsoft.com/office/drawing/2014/chart" uri="{C3380CC4-5D6E-409C-BE32-E72D297353CC}">
              <c16:uniqueId val="{00000007-7F59-4063-ABF5-AC9F8AFFF69D}"/>
            </c:ext>
          </c:extLst>
        </c:ser>
        <c:dLbls>
          <c:showLegendKey val="0"/>
          <c:showVal val="0"/>
          <c:showCatName val="0"/>
          <c:showSerName val="0"/>
          <c:showPercent val="0"/>
          <c:showBubbleSize val="0"/>
        </c:dLbls>
        <c:marker val="1"/>
        <c:smooth val="0"/>
        <c:axId val="-260121072"/>
        <c:axId val="-260124336"/>
      </c:lineChart>
      <c:catAx>
        <c:axId val="-26012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260124336"/>
        <c:crosses val="autoZero"/>
        <c:auto val="1"/>
        <c:lblAlgn val="ctr"/>
        <c:lblOffset val="100"/>
        <c:noMultiLvlLbl val="0"/>
      </c:catAx>
      <c:valAx>
        <c:axId val="-260124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260121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0"/>
              <c:layout>
                <c:manualLayout>
                  <c:x val="-4.8341757191153606E-2"/>
                  <c:y val="-0.1230938991726017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640-4D7E-BEB6-0F413BF4CAA6}"/>
                </c:ext>
              </c:extLst>
            </c:dLbl>
            <c:dLbl>
              <c:idx val="1"/>
              <c:layout>
                <c:manualLayout>
                  <c:x val="-8.4598075084518776E-2"/>
                  <c:y val="9.94219954855629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40-4D7E-BEB6-0F413BF4CAA6}"/>
                </c:ext>
              </c:extLst>
            </c:dLbl>
            <c:dLbl>
              <c:idx val="2"/>
              <c:layout>
                <c:manualLayout>
                  <c:x val="-0.120854392977884"/>
                  <c:y val="-0.2414534176077957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640-4D7E-BEB6-0F413BF4CAA6}"/>
                </c:ext>
              </c:extLst>
            </c:dLbl>
            <c:dLbl>
              <c:idx val="4"/>
              <c:layout>
                <c:manualLayout>
                  <c:x val="-0.16516767040310809"/>
                  <c:y val="5.68125688488931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640-4D7E-BEB6-0F413BF4CAA6}"/>
                </c:ext>
              </c:extLst>
            </c:dLbl>
            <c:dLbl>
              <c:idx val="5"/>
              <c:layout>
                <c:manualLayout>
                  <c:x val="2.4170878595576793E-2"/>
                  <c:y val="-0.1278282799100095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640-4D7E-BEB6-0F413BF4CAA6}"/>
                </c:ext>
              </c:extLst>
            </c:dLbl>
            <c:dLbl>
              <c:idx val="6"/>
              <c:layout>
                <c:manualLayout>
                  <c:x val="-0.16919615016903755"/>
                  <c:y val="0.1041563762229706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640-4D7E-BEB6-0F413BF4CAA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Abasolo</c:v>
                </c:pt>
                <c:pt idx="1">
                  <c:v>Acuña</c:v>
                </c:pt>
                <c:pt idx="2">
                  <c:v>Allende </c:v>
                </c:pt>
                <c:pt idx="3">
                  <c:v>Arteaga</c:v>
                </c:pt>
                <c:pt idx="4">
                  <c:v>Candela</c:v>
                </c:pt>
                <c:pt idx="5">
                  <c:v>Castaños</c:v>
                </c:pt>
                <c:pt idx="6">
                  <c:v>Cuatro Ciénegas</c:v>
                </c:pt>
              </c:strCache>
            </c:strRef>
          </c:cat>
          <c:val>
            <c:numRef>
              <c:f>Hoja1!$B$2:$B$8</c:f>
              <c:numCache>
                <c:formatCode>General</c:formatCode>
                <c:ptCount val="7"/>
                <c:pt idx="0">
                  <c:v>14.2</c:v>
                </c:pt>
                <c:pt idx="1">
                  <c:v>28.69</c:v>
                </c:pt>
                <c:pt idx="2">
                  <c:v>13.37</c:v>
                </c:pt>
                <c:pt idx="3">
                  <c:v>73.459999999999994</c:v>
                </c:pt>
                <c:pt idx="4">
                  <c:v>34.380000000000003</c:v>
                </c:pt>
                <c:pt idx="5">
                  <c:v>19.010000000000002</c:v>
                </c:pt>
                <c:pt idx="6">
                  <c:v>23.16</c:v>
                </c:pt>
              </c:numCache>
            </c:numRef>
          </c:val>
          <c:smooth val="0"/>
          <c:extLst>
            <c:ext xmlns:c16="http://schemas.microsoft.com/office/drawing/2014/chart" uri="{C3380CC4-5D6E-409C-BE32-E72D297353CC}">
              <c16:uniqueId val="{00000006-7640-4D7E-BEB6-0F413BF4CAA6}"/>
            </c:ext>
          </c:extLst>
        </c:ser>
        <c:dLbls>
          <c:showLegendKey val="0"/>
          <c:showVal val="0"/>
          <c:showCatName val="0"/>
          <c:showSerName val="0"/>
          <c:showPercent val="0"/>
          <c:showBubbleSize val="0"/>
        </c:dLbls>
        <c:marker val="1"/>
        <c:smooth val="0"/>
        <c:axId val="-489736688"/>
        <c:axId val="-489734512"/>
      </c:lineChart>
      <c:catAx>
        <c:axId val="-48973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89734512"/>
        <c:crosses val="autoZero"/>
        <c:auto val="1"/>
        <c:lblAlgn val="ctr"/>
        <c:lblOffset val="100"/>
        <c:noMultiLvlLbl val="0"/>
      </c:catAx>
      <c:valAx>
        <c:axId val="-489734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89736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0"/>
              <c:layout>
                <c:manualLayout>
                  <c:x val="-7.1381137899646563E-2"/>
                  <c:y val="9.90511589765530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CA8-49AA-ADC3-A72F9D012C52}"/>
                </c:ext>
              </c:extLst>
            </c:dLbl>
            <c:dLbl>
              <c:idx val="1"/>
              <c:layout>
                <c:manualLayout>
                  <c:x val="-9.2795479269540543E-2"/>
                  <c:y val="-7.07508278403950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A8-49AA-ADC3-A72F9D012C52}"/>
                </c:ext>
              </c:extLst>
            </c:dLbl>
            <c:dLbl>
              <c:idx val="2"/>
              <c:layout>
                <c:manualLayout>
                  <c:x val="-0.12134793442939913"/>
                  <c:y val="0.10376788083257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CA8-49AA-ADC3-A72F9D012C52}"/>
                </c:ext>
              </c:extLst>
            </c:dLbl>
            <c:dLbl>
              <c:idx val="3"/>
              <c:layout>
                <c:manualLayout>
                  <c:x val="-9.9933593059505166E-2"/>
                  <c:y val="-0.122634768256684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CA8-49AA-ADC3-A72F9D012C52}"/>
                </c:ext>
              </c:extLst>
            </c:dLbl>
            <c:dLbl>
              <c:idx val="4"/>
              <c:layout>
                <c:manualLayout>
                  <c:x val="-4.2828682739787932E-2"/>
                  <c:y val="9.4334437120526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A8-49AA-ADC3-A72F9D012C52}"/>
                </c:ext>
              </c:extLst>
            </c:dLbl>
            <c:dLbl>
              <c:idx val="5"/>
              <c:layout>
                <c:manualLayout>
                  <c:x val="-5.7104910319717241E-2"/>
                  <c:y val="-6.13173841283423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A8-49AA-ADC3-A72F9D012C52}"/>
                </c:ext>
              </c:extLst>
            </c:dLbl>
            <c:dLbl>
              <c:idx val="6"/>
              <c:layout>
                <c:manualLayout>
                  <c:x val="-4.2828682739788064E-2"/>
                  <c:y val="8.9617715264500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A8-49AA-ADC3-A72F9D012C5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ICAI</c:v>
                </c:pt>
                <c:pt idx="1">
                  <c:v>CDHEC</c:v>
                </c:pt>
                <c:pt idx="2">
                  <c:v>Tribunal Electoral de Coahuila</c:v>
                </c:pt>
                <c:pt idx="3">
                  <c:v>COCCAM</c:v>
                </c:pt>
                <c:pt idx="4">
                  <c:v>IEC</c:v>
                </c:pt>
                <c:pt idx="5">
                  <c:v>Tribunal de Justicia Administrativa</c:v>
                </c:pt>
                <c:pt idx="6">
                  <c:v>Fiscalía General</c:v>
                </c:pt>
              </c:strCache>
            </c:strRef>
          </c:cat>
          <c:val>
            <c:numRef>
              <c:f>Hoja1!$B$2:$B$8</c:f>
              <c:numCache>
                <c:formatCode>General</c:formatCode>
                <c:ptCount val="7"/>
                <c:pt idx="0">
                  <c:v>99.64</c:v>
                </c:pt>
                <c:pt idx="1">
                  <c:v>96.48</c:v>
                </c:pt>
                <c:pt idx="2">
                  <c:v>95.46</c:v>
                </c:pt>
                <c:pt idx="3">
                  <c:v>71.55</c:v>
                </c:pt>
                <c:pt idx="4">
                  <c:v>97.13</c:v>
                </c:pt>
                <c:pt idx="5">
                  <c:v>95.96</c:v>
                </c:pt>
                <c:pt idx="6">
                  <c:v>80.03</c:v>
                </c:pt>
              </c:numCache>
            </c:numRef>
          </c:val>
          <c:smooth val="0"/>
          <c:extLst>
            <c:ext xmlns:c16="http://schemas.microsoft.com/office/drawing/2014/chart" uri="{C3380CC4-5D6E-409C-BE32-E72D297353CC}">
              <c16:uniqueId val="{00000007-FCA8-49AA-ADC3-A72F9D012C52}"/>
            </c:ext>
          </c:extLst>
        </c:ser>
        <c:dLbls>
          <c:showLegendKey val="0"/>
          <c:showVal val="0"/>
          <c:showCatName val="0"/>
          <c:showSerName val="0"/>
          <c:showPercent val="0"/>
          <c:showBubbleSize val="0"/>
        </c:dLbls>
        <c:marker val="1"/>
        <c:smooth val="0"/>
        <c:axId val="-260127056"/>
        <c:axId val="-260126512"/>
      </c:lineChart>
      <c:catAx>
        <c:axId val="-26012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260126512"/>
        <c:crosses val="autoZero"/>
        <c:auto val="1"/>
        <c:lblAlgn val="ctr"/>
        <c:lblOffset val="100"/>
        <c:noMultiLvlLbl val="0"/>
      </c:catAx>
      <c:valAx>
        <c:axId val="-260126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26012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0"/>
              <c:layout>
                <c:manualLayout>
                  <c:x val="-8.1439396147572618E-2"/>
                  <c:y val="-7.95559605617631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20-4F9A-B99D-A0884AEAC143}"/>
                </c:ext>
              </c:extLst>
            </c:dLbl>
            <c:dLbl>
              <c:idx val="2"/>
              <c:layout>
                <c:manualLayout>
                  <c:x val="-3.7017907339805735E-2"/>
                  <c:y val="0.14975239635155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20-4F9A-B99D-A0884AEAC143}"/>
                </c:ext>
              </c:extLst>
            </c:dLbl>
            <c:dLbl>
              <c:idx val="4"/>
              <c:layout>
                <c:manualLayout>
                  <c:x val="-3.7017907339805733E-3"/>
                  <c:y val="-0.116994059649651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20-4F9A-B99D-A0884AEAC143}"/>
                </c:ext>
              </c:extLst>
            </c:dLbl>
            <c:dLbl>
              <c:idx val="5"/>
              <c:layout>
                <c:manualLayout>
                  <c:x val="7.4035814679611466E-3"/>
                  <c:y val="-0.140392871579581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20-4F9A-B99D-A0884AEAC143}"/>
                </c:ext>
              </c:extLst>
            </c:dLbl>
            <c:dLbl>
              <c:idx val="6"/>
              <c:layout>
                <c:manualLayout>
                  <c:x val="2.5912535137864016E-2"/>
                  <c:y val="-0.168471445895498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20-4F9A-B99D-A0884AEAC14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Hoja1!$A$2:$A$9</c:f>
              <c:strCache>
                <c:ptCount val="8"/>
                <c:pt idx="0">
                  <c:v>Partido del Trabajo</c:v>
                </c:pt>
                <c:pt idx="1">
                  <c:v>Unidad Democrática de Coahuila</c:v>
                </c:pt>
                <c:pt idx="2">
                  <c:v>Partido Revolucionario Institucional</c:v>
                </c:pt>
                <c:pt idx="3">
                  <c:v>Partido Acción Nacional</c:v>
                </c:pt>
                <c:pt idx="4">
                  <c:v>Partido Morena</c:v>
                </c:pt>
                <c:pt idx="5">
                  <c:v>Partido de la Revolución Democrática</c:v>
                </c:pt>
                <c:pt idx="6">
                  <c:v>Partido Verde Ecologista</c:v>
                </c:pt>
                <c:pt idx="7">
                  <c:v>Partido Movimiento Ciudadano</c:v>
                </c:pt>
              </c:strCache>
            </c:strRef>
          </c:cat>
          <c:val>
            <c:numRef>
              <c:f>Hoja1!$B$2:$B$9</c:f>
              <c:numCache>
                <c:formatCode>General</c:formatCode>
                <c:ptCount val="8"/>
                <c:pt idx="0">
                  <c:v>25.09</c:v>
                </c:pt>
                <c:pt idx="1">
                  <c:v>0.98</c:v>
                </c:pt>
                <c:pt idx="2">
                  <c:v>94.91</c:v>
                </c:pt>
                <c:pt idx="3">
                  <c:v>80.48</c:v>
                </c:pt>
                <c:pt idx="4">
                  <c:v>0.7</c:v>
                </c:pt>
                <c:pt idx="5">
                  <c:v>3.55</c:v>
                </c:pt>
                <c:pt idx="6">
                  <c:v>10.6</c:v>
                </c:pt>
                <c:pt idx="7">
                  <c:v>0.4</c:v>
                </c:pt>
              </c:numCache>
            </c:numRef>
          </c:val>
          <c:smooth val="0"/>
          <c:extLst>
            <c:ext xmlns:c16="http://schemas.microsoft.com/office/drawing/2014/chart" uri="{C3380CC4-5D6E-409C-BE32-E72D297353CC}">
              <c16:uniqueId val="{00000005-1420-4F9A-B99D-A0884AEAC143}"/>
            </c:ext>
          </c:extLst>
        </c:ser>
        <c:dLbls>
          <c:showLegendKey val="0"/>
          <c:showVal val="0"/>
          <c:showCatName val="0"/>
          <c:showSerName val="0"/>
          <c:showPercent val="0"/>
          <c:showBubbleSize val="0"/>
        </c:dLbls>
        <c:marker val="1"/>
        <c:smooth val="0"/>
        <c:axId val="-483167216"/>
        <c:axId val="-483168304"/>
      </c:lineChart>
      <c:catAx>
        <c:axId val="-483167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83168304"/>
        <c:crosses val="autoZero"/>
        <c:auto val="1"/>
        <c:lblAlgn val="ctr"/>
        <c:lblOffset val="100"/>
        <c:noMultiLvlLbl val="0"/>
      </c:catAx>
      <c:valAx>
        <c:axId val="-483168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83167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none"/>
          </c:marker>
          <c:dLbls>
            <c:dLbl>
              <c:idx val="0"/>
              <c:layout>
                <c:manualLayout>
                  <c:x val="-6.3150284705956627E-2"/>
                  <c:y val="6.5480515119363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79-4B94-8A9F-6CFFAEA4133C}"/>
                </c:ext>
              </c:extLst>
            </c:dLbl>
            <c:dLbl>
              <c:idx val="3"/>
              <c:layout>
                <c:manualLayout>
                  <c:x val="-5.4913291048657928E-3"/>
                  <c:y val="4.83986416099642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79-4B94-8A9F-6CFFAEA4133C}"/>
                </c:ext>
              </c:extLst>
            </c:dLbl>
            <c:dLbl>
              <c:idx val="4"/>
              <c:layout>
                <c:manualLayout>
                  <c:x val="-7.4132942915688213E-2"/>
                  <c:y val="-3.41637470187983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A79-4B94-8A9F-6CFFAEA4133C}"/>
                </c:ext>
              </c:extLst>
            </c:dLbl>
            <c:dLbl>
              <c:idx val="5"/>
              <c:layout>
                <c:manualLayout>
                  <c:x val="-3.0202310076761964E-2"/>
                  <c:y val="5.9786557282897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A79-4B94-8A9F-6CFFAEA4133C}"/>
                </c:ext>
              </c:extLst>
            </c:dLbl>
            <c:dLbl>
              <c:idx val="6"/>
              <c:layout>
                <c:manualLayout>
                  <c:x val="-8.7861265677852685E-2"/>
                  <c:y val="-4.55516626917311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79-4B94-8A9F-6CFFAEA4133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SIMAS Piedras Negras</c:v>
                </c:pt>
                <c:pt idx="1">
                  <c:v>SIMAS Monclova-Frontera </c:v>
                </c:pt>
                <c:pt idx="2">
                  <c:v>SIMAS Sabinas- San Juan de Sabinas- Múzquiz</c:v>
                </c:pt>
                <c:pt idx="3">
                  <c:v>SIMAS Torreón </c:v>
                </c:pt>
                <c:pt idx="4">
                  <c:v>SIMAS Sabinas</c:v>
                </c:pt>
                <c:pt idx="5">
                  <c:v>SIMAS Matamoros</c:v>
                </c:pt>
                <c:pt idx="6">
                  <c:v>Aguas de Saltillo</c:v>
                </c:pt>
              </c:strCache>
            </c:strRef>
          </c:cat>
          <c:val>
            <c:numRef>
              <c:f>Hoja1!$B$2:$B$8</c:f>
              <c:numCache>
                <c:formatCode>General</c:formatCode>
                <c:ptCount val="7"/>
                <c:pt idx="0">
                  <c:v>98.07</c:v>
                </c:pt>
                <c:pt idx="1">
                  <c:v>96.41</c:v>
                </c:pt>
                <c:pt idx="2">
                  <c:v>6.68</c:v>
                </c:pt>
                <c:pt idx="3">
                  <c:v>94.6</c:v>
                </c:pt>
                <c:pt idx="4">
                  <c:v>99.95</c:v>
                </c:pt>
                <c:pt idx="5">
                  <c:v>87.84</c:v>
                </c:pt>
                <c:pt idx="6">
                  <c:v>96.34</c:v>
                </c:pt>
              </c:numCache>
            </c:numRef>
          </c:val>
          <c:smooth val="0"/>
          <c:extLst>
            <c:ext xmlns:c16="http://schemas.microsoft.com/office/drawing/2014/chart" uri="{C3380CC4-5D6E-409C-BE32-E72D297353CC}">
              <c16:uniqueId val="{00000005-AA79-4B94-8A9F-6CFFAEA4133C}"/>
            </c:ext>
          </c:extLst>
        </c:ser>
        <c:dLbls>
          <c:showLegendKey val="0"/>
          <c:showVal val="0"/>
          <c:showCatName val="0"/>
          <c:showSerName val="0"/>
          <c:showPercent val="0"/>
          <c:showBubbleSize val="0"/>
        </c:dLbls>
        <c:smooth val="0"/>
        <c:axId val="-348395184"/>
        <c:axId val="-348398992"/>
      </c:lineChart>
      <c:catAx>
        <c:axId val="-348395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48398992"/>
        <c:crosses val="autoZero"/>
        <c:auto val="1"/>
        <c:lblAlgn val="ctr"/>
        <c:lblOffset val="100"/>
        <c:noMultiLvlLbl val="0"/>
      </c:catAx>
      <c:valAx>
        <c:axId val="-348398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48395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4774241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3945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9953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FFFFF"/>
        </a:solidFill>
        <a:effectLst/>
      </p:bgPr>
    </p:bg>
    <p:spTree>
      <p:nvGrpSpPr>
        <p:cNvPr id="1" name="Shape 9"/>
        <p:cNvGrpSpPr/>
        <p:nvPr/>
      </p:nvGrpSpPr>
      <p:grpSpPr>
        <a:xfrm>
          <a:off x="0" y="0"/>
          <a:ext cx="0" cy="0"/>
          <a:chOff x="0" y="0"/>
          <a:chExt cx="0" cy="0"/>
        </a:xfrm>
      </p:grpSpPr>
      <p:sp>
        <p:nvSpPr>
          <p:cNvPr id="10" name="Google Shape;10;p2"/>
          <p:cNvSpPr/>
          <p:nvPr/>
        </p:nvSpPr>
        <p:spPr>
          <a:xfrm>
            <a:off x="1169100" y="400050"/>
            <a:ext cx="7554900" cy="38424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533400" y="1440375"/>
            <a:ext cx="5041200" cy="3150600"/>
          </a:xfrm>
          <a:prstGeom prst="rect">
            <a:avLst/>
          </a:prstGeom>
          <a:ln w="114300" cap="flat" cmpd="sng">
            <a:solidFill>
              <a:srgbClr val="FF0000"/>
            </a:solidFill>
            <a:prstDash val="solid"/>
            <a:round/>
            <a:headEnd type="none" w="sm" len="sm"/>
            <a:tailEnd type="none" w="sm" len="sm"/>
          </a:ln>
        </p:spPr>
        <p:txBody>
          <a:bodyPr spcFirstLastPara="1" wrap="square" lIns="91425" tIns="91425" rIns="91425" bIns="91425" anchor="b" anchorCtr="0">
            <a:noAutofit/>
          </a:bodyPr>
          <a:lstStyle>
            <a:lvl1pPr lvl="0">
              <a:spcBef>
                <a:spcPts val="0"/>
              </a:spcBef>
              <a:spcAft>
                <a:spcPts val="0"/>
              </a:spcAft>
              <a:buClr>
                <a:srgbClr val="111111"/>
              </a:buClr>
              <a:buSzPts val="6000"/>
              <a:buNone/>
              <a:defRPr sz="6000">
                <a:solidFill>
                  <a:srgbClr val="111111"/>
                </a:solidFill>
              </a:defRPr>
            </a:lvl1pPr>
            <a:lvl2pPr lvl="1" algn="ctr">
              <a:spcBef>
                <a:spcPts val="0"/>
              </a:spcBef>
              <a:spcAft>
                <a:spcPts val="0"/>
              </a:spcAft>
              <a:buClr>
                <a:srgbClr val="111111"/>
              </a:buClr>
              <a:buSzPts val="6000"/>
              <a:buNone/>
              <a:defRPr sz="6000">
                <a:solidFill>
                  <a:srgbClr val="111111"/>
                </a:solidFill>
              </a:defRPr>
            </a:lvl2pPr>
            <a:lvl3pPr lvl="2" algn="ctr">
              <a:spcBef>
                <a:spcPts val="0"/>
              </a:spcBef>
              <a:spcAft>
                <a:spcPts val="0"/>
              </a:spcAft>
              <a:buClr>
                <a:srgbClr val="111111"/>
              </a:buClr>
              <a:buSzPts val="6000"/>
              <a:buNone/>
              <a:defRPr sz="6000">
                <a:solidFill>
                  <a:srgbClr val="111111"/>
                </a:solidFill>
              </a:defRPr>
            </a:lvl3pPr>
            <a:lvl4pPr lvl="3" algn="ctr">
              <a:spcBef>
                <a:spcPts val="0"/>
              </a:spcBef>
              <a:spcAft>
                <a:spcPts val="0"/>
              </a:spcAft>
              <a:buClr>
                <a:srgbClr val="111111"/>
              </a:buClr>
              <a:buSzPts val="6000"/>
              <a:buNone/>
              <a:defRPr sz="6000">
                <a:solidFill>
                  <a:srgbClr val="111111"/>
                </a:solidFill>
              </a:defRPr>
            </a:lvl4pPr>
            <a:lvl5pPr lvl="4" algn="ctr">
              <a:spcBef>
                <a:spcPts val="0"/>
              </a:spcBef>
              <a:spcAft>
                <a:spcPts val="0"/>
              </a:spcAft>
              <a:buClr>
                <a:srgbClr val="111111"/>
              </a:buClr>
              <a:buSzPts val="6000"/>
              <a:buNone/>
              <a:defRPr sz="6000">
                <a:solidFill>
                  <a:srgbClr val="111111"/>
                </a:solidFill>
              </a:defRPr>
            </a:lvl5pPr>
            <a:lvl6pPr lvl="5" algn="ctr">
              <a:spcBef>
                <a:spcPts val="0"/>
              </a:spcBef>
              <a:spcAft>
                <a:spcPts val="0"/>
              </a:spcAft>
              <a:buClr>
                <a:srgbClr val="111111"/>
              </a:buClr>
              <a:buSzPts val="6000"/>
              <a:buNone/>
              <a:defRPr sz="6000">
                <a:solidFill>
                  <a:srgbClr val="111111"/>
                </a:solidFill>
              </a:defRPr>
            </a:lvl6pPr>
            <a:lvl7pPr lvl="6" algn="ctr">
              <a:spcBef>
                <a:spcPts val="0"/>
              </a:spcBef>
              <a:spcAft>
                <a:spcPts val="0"/>
              </a:spcAft>
              <a:buClr>
                <a:srgbClr val="111111"/>
              </a:buClr>
              <a:buSzPts val="6000"/>
              <a:buNone/>
              <a:defRPr sz="6000">
                <a:solidFill>
                  <a:srgbClr val="111111"/>
                </a:solidFill>
              </a:defRPr>
            </a:lvl7pPr>
            <a:lvl8pPr lvl="7" algn="ctr">
              <a:spcBef>
                <a:spcPts val="0"/>
              </a:spcBef>
              <a:spcAft>
                <a:spcPts val="0"/>
              </a:spcAft>
              <a:buClr>
                <a:srgbClr val="111111"/>
              </a:buClr>
              <a:buSzPts val="6000"/>
              <a:buNone/>
              <a:defRPr sz="6000">
                <a:solidFill>
                  <a:srgbClr val="111111"/>
                </a:solidFill>
              </a:defRPr>
            </a:lvl8pPr>
            <a:lvl9pPr lvl="8" algn="ctr">
              <a:spcBef>
                <a:spcPts val="0"/>
              </a:spcBef>
              <a:spcAft>
                <a:spcPts val="0"/>
              </a:spcAft>
              <a:buClr>
                <a:srgbClr val="111111"/>
              </a:buClr>
              <a:buSzPts val="6000"/>
              <a:buNone/>
              <a:defRPr sz="6000">
                <a:solidFill>
                  <a:srgbClr val="11111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8"/>
          <p:cNvSpPr/>
          <p:nvPr/>
        </p:nvSpPr>
        <p:spPr>
          <a:xfrm>
            <a:off x="1169100" y="721350"/>
            <a:ext cx="7441500" cy="38736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8"/>
          <p:cNvSpPr txBox="1">
            <a:spLocks noGrp="1"/>
          </p:cNvSpPr>
          <p:nvPr>
            <p:ph type="title"/>
          </p:nvPr>
        </p:nvSpPr>
        <p:spPr>
          <a:xfrm>
            <a:off x="533400" y="552450"/>
            <a:ext cx="2106600" cy="12576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44" name="Google Shape;44;p8"/>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552450"/>
            <a:ext cx="2106600" cy="1257600"/>
          </a:xfrm>
          <a:prstGeom prst="rect">
            <a:avLst/>
          </a:prstGeom>
          <a:noFill/>
          <a:ln w="76200" cap="flat" cmpd="sng">
            <a:solidFill>
              <a:schemeClr val="accent1"/>
            </a:solidFill>
            <a:prstDash val="solid"/>
            <a:miter lim="8000"/>
            <a:headEnd type="none" w="sm" len="sm"/>
            <a:tailEnd type="none" w="sm" len="sm"/>
          </a:ln>
        </p:spPr>
        <p:txBody>
          <a:bodyPr spcFirstLastPara="1" wrap="square" lIns="91425" tIns="91425" rIns="91425" bIns="91425" anchor="t" anchorCtr="0">
            <a:noAutofit/>
          </a:bodyPr>
          <a:lstStyle>
            <a:lvl1pPr lvl="0">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1pPr>
            <a:lvl2pPr lvl="1">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2pPr>
            <a:lvl3pPr lvl="2">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3pPr>
            <a:lvl4pPr lvl="3">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4pPr>
            <a:lvl5pPr lvl="4">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5pPr>
            <a:lvl6pPr lvl="5">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6pPr>
            <a:lvl7pPr lvl="6">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7pPr>
            <a:lvl8pPr lvl="7">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8pPr>
            <a:lvl9pPr lvl="8">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203050" y="1132549"/>
            <a:ext cx="5185200" cy="32658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999999"/>
              </a:buClr>
              <a:buSzPts val="2400"/>
              <a:buFont typeface="Georgia"/>
              <a:buChar char="□"/>
              <a:defRPr sz="2400">
                <a:solidFill>
                  <a:srgbClr val="111111"/>
                </a:solidFill>
                <a:latin typeface="Georgia"/>
                <a:ea typeface="Georgia"/>
                <a:cs typeface="Georgia"/>
                <a:sym typeface="Georgia"/>
              </a:defRPr>
            </a:lvl1pPr>
            <a:lvl2pPr marL="914400" lvl="1"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2pPr>
            <a:lvl3pPr marL="1371600" lvl="2"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3pPr>
            <a:lvl4pPr marL="1828800" lvl="3"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4pPr>
            <a:lvl5pPr marL="2286000" lvl="4"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5pPr>
            <a:lvl6pPr marL="2743200" lvl="5"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6pPr>
            <a:lvl7pPr marL="3200400" lvl="6"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7pPr>
            <a:lvl8pPr marL="3657600" lvl="7"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8pPr>
            <a:lvl9pPr marL="4114800" lvl="8"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9pPr>
          </a:lstStyle>
          <a:p>
            <a:endParaRPr/>
          </a:p>
        </p:txBody>
      </p:sp>
      <p:sp>
        <p:nvSpPr>
          <p:cNvPr id="8" name="Google Shape;8;p1"/>
          <p:cNvSpPr txBox="1">
            <a:spLocks noGrp="1"/>
          </p:cNvSpPr>
          <p:nvPr>
            <p:ph type="sldNum" idx="12"/>
          </p:nvPr>
        </p:nvSpPr>
        <p:spPr>
          <a:xfrm>
            <a:off x="76209" y="4698864"/>
            <a:ext cx="548700" cy="393600"/>
          </a:xfrm>
          <a:prstGeom prst="rect">
            <a:avLst/>
          </a:prstGeom>
          <a:noFill/>
          <a:ln>
            <a:noFill/>
          </a:ln>
        </p:spPr>
        <p:txBody>
          <a:bodyPr spcFirstLastPara="1" wrap="square" lIns="91425" tIns="91425" rIns="91425" bIns="91425" anchor="t" anchorCtr="0">
            <a:noAutofit/>
          </a:bodyPr>
          <a:lstStyle>
            <a:lvl1pPr lvl="0">
              <a:buNone/>
              <a:defRPr sz="1300">
                <a:solidFill>
                  <a:srgbClr val="B7B7B7"/>
                </a:solidFill>
                <a:latin typeface="Roboto Slab"/>
                <a:ea typeface="Roboto Slab"/>
                <a:cs typeface="Roboto Slab"/>
                <a:sym typeface="Roboto Slab"/>
              </a:defRPr>
            </a:lvl1pPr>
            <a:lvl2pPr lvl="1">
              <a:buNone/>
              <a:defRPr sz="1300">
                <a:solidFill>
                  <a:srgbClr val="B7B7B7"/>
                </a:solidFill>
                <a:latin typeface="Roboto Slab"/>
                <a:ea typeface="Roboto Slab"/>
                <a:cs typeface="Roboto Slab"/>
                <a:sym typeface="Roboto Slab"/>
              </a:defRPr>
            </a:lvl2pPr>
            <a:lvl3pPr lvl="2">
              <a:buNone/>
              <a:defRPr sz="1300">
                <a:solidFill>
                  <a:srgbClr val="B7B7B7"/>
                </a:solidFill>
                <a:latin typeface="Roboto Slab"/>
                <a:ea typeface="Roboto Slab"/>
                <a:cs typeface="Roboto Slab"/>
                <a:sym typeface="Roboto Slab"/>
              </a:defRPr>
            </a:lvl3pPr>
            <a:lvl4pPr lvl="3">
              <a:buNone/>
              <a:defRPr sz="1300">
                <a:solidFill>
                  <a:srgbClr val="B7B7B7"/>
                </a:solidFill>
                <a:latin typeface="Roboto Slab"/>
                <a:ea typeface="Roboto Slab"/>
                <a:cs typeface="Roboto Slab"/>
                <a:sym typeface="Roboto Slab"/>
              </a:defRPr>
            </a:lvl4pPr>
            <a:lvl5pPr lvl="4">
              <a:buNone/>
              <a:defRPr sz="1300">
                <a:solidFill>
                  <a:srgbClr val="B7B7B7"/>
                </a:solidFill>
                <a:latin typeface="Roboto Slab"/>
                <a:ea typeface="Roboto Slab"/>
                <a:cs typeface="Roboto Slab"/>
                <a:sym typeface="Roboto Slab"/>
              </a:defRPr>
            </a:lvl5pPr>
            <a:lvl6pPr lvl="5">
              <a:buNone/>
              <a:defRPr sz="1300">
                <a:solidFill>
                  <a:srgbClr val="B7B7B7"/>
                </a:solidFill>
                <a:latin typeface="Roboto Slab"/>
                <a:ea typeface="Roboto Slab"/>
                <a:cs typeface="Roboto Slab"/>
                <a:sym typeface="Roboto Slab"/>
              </a:defRPr>
            </a:lvl6pPr>
            <a:lvl7pPr lvl="6">
              <a:buNone/>
              <a:defRPr sz="1300">
                <a:solidFill>
                  <a:srgbClr val="B7B7B7"/>
                </a:solidFill>
                <a:latin typeface="Roboto Slab"/>
                <a:ea typeface="Roboto Slab"/>
                <a:cs typeface="Roboto Slab"/>
                <a:sym typeface="Roboto Slab"/>
              </a:defRPr>
            </a:lvl7pPr>
            <a:lvl8pPr lvl="7">
              <a:buNone/>
              <a:defRPr sz="1300">
                <a:solidFill>
                  <a:srgbClr val="B7B7B7"/>
                </a:solidFill>
                <a:latin typeface="Roboto Slab"/>
                <a:ea typeface="Roboto Slab"/>
                <a:cs typeface="Roboto Slab"/>
                <a:sym typeface="Roboto Slab"/>
              </a:defRPr>
            </a:lvl8pPr>
            <a:lvl9pPr lvl="8">
              <a:buNone/>
              <a:defRPr sz="1300">
                <a:solidFill>
                  <a:srgbClr val="B7B7B7"/>
                </a:solidFill>
                <a:latin typeface="Roboto Slab"/>
                <a:ea typeface="Roboto Slab"/>
                <a:cs typeface="Roboto Slab"/>
                <a:sym typeface="Roboto Slab"/>
              </a:defRPr>
            </a:lvl9pPr>
          </a:lstStyle>
          <a:p>
            <a:pPr marL="0" lvl="0" indent="0" algn="l"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4"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1"/>
          <p:cNvSpPr txBox="1">
            <a:spLocks noGrp="1"/>
          </p:cNvSpPr>
          <p:nvPr>
            <p:ph type="ctrTitle"/>
          </p:nvPr>
        </p:nvSpPr>
        <p:spPr>
          <a:xfrm>
            <a:off x="1202076" y="359595"/>
            <a:ext cx="7572054" cy="3924729"/>
          </a:xfrm>
          <a:prstGeom prst="rect">
            <a:avLst/>
          </a:prstGeom>
          <a:noFill/>
          <a:ln>
            <a:solidFill>
              <a:srgbClr val="D119AA"/>
            </a:solidFill>
          </a:ln>
        </p:spPr>
        <p:txBody>
          <a:bodyPr spcFirstLastPara="1" wrap="square" lIns="91425" tIns="91425" rIns="91425" bIns="91425" anchor="b" anchorCtr="0">
            <a:noAutofit/>
          </a:bodyPr>
          <a:lstStyle/>
          <a:p>
            <a:pPr lvl="0" algn="ctr"/>
            <a:r>
              <a:rPr lang="es-MX" sz="2400" dirty="0" smtClean="0">
                <a:latin typeface="Georgia" panose="02040502050405020303" pitchFamily="18" charset="0"/>
              </a:rPr>
              <a:t/>
            </a:r>
            <a:br>
              <a:rPr lang="es-MX" sz="2400" dirty="0" smtClean="0">
                <a:latin typeface="Georgia" panose="02040502050405020303" pitchFamily="18" charset="0"/>
              </a:rPr>
            </a:br>
            <a:r>
              <a:rPr lang="es-MX" sz="2400" dirty="0" smtClean="0">
                <a:latin typeface="Georgia" panose="02040502050405020303" pitchFamily="18" charset="0"/>
              </a:rPr>
              <a:t/>
            </a:r>
            <a:br>
              <a:rPr lang="es-MX" sz="2400" dirty="0" smtClean="0">
                <a:latin typeface="Georgia" panose="02040502050405020303" pitchFamily="18" charset="0"/>
              </a:rPr>
            </a:br>
            <a:r>
              <a:rPr lang="es-MX" sz="2400" dirty="0">
                <a:latin typeface="Georgia" panose="02040502050405020303" pitchFamily="18" charset="0"/>
              </a:rPr>
              <a:t/>
            </a:r>
            <a:br>
              <a:rPr lang="es-MX" sz="2400" dirty="0">
                <a:latin typeface="Georgia" panose="02040502050405020303" pitchFamily="18" charset="0"/>
              </a:rPr>
            </a:br>
            <a:r>
              <a:rPr lang="es-MX" sz="2400" dirty="0" smtClean="0">
                <a:latin typeface="Georgia" panose="02040502050405020303" pitchFamily="18" charset="0"/>
              </a:rPr>
              <a:t>Evaluación de la Plataforma Nacional de Transparencia del Estado de Coahuila de Zaragoza</a:t>
            </a:r>
            <a:br>
              <a:rPr lang="es-MX" sz="2400" dirty="0" smtClean="0">
                <a:latin typeface="Georgia" panose="02040502050405020303" pitchFamily="18" charset="0"/>
              </a:rPr>
            </a:br>
            <a:r>
              <a:rPr lang="es-MX" sz="2400" dirty="0">
                <a:latin typeface="Georgia" panose="02040502050405020303" pitchFamily="18" charset="0"/>
              </a:rPr>
              <a:t/>
            </a:r>
            <a:br>
              <a:rPr lang="es-MX" sz="2400" dirty="0">
                <a:latin typeface="Georgia" panose="02040502050405020303" pitchFamily="18" charset="0"/>
              </a:rPr>
            </a:br>
            <a:r>
              <a:rPr lang="es-MX" sz="2400" dirty="0">
                <a:latin typeface="Georgia" panose="02040502050405020303" pitchFamily="18" charset="0"/>
              </a:rPr>
              <a:t> </a:t>
            </a:r>
            <a:r>
              <a:rPr lang="es-MX" sz="1800" dirty="0">
                <a:latin typeface="Georgia" panose="02040502050405020303" pitchFamily="18" charset="0"/>
              </a:rPr>
              <a:t>Ejercicio 2018 </a:t>
            </a:r>
            <a:br>
              <a:rPr lang="es-MX" sz="1800" dirty="0">
                <a:latin typeface="Georgia" panose="02040502050405020303" pitchFamily="18" charset="0"/>
              </a:rPr>
            </a:br>
            <a:r>
              <a:rPr lang="es-MX" sz="1800" dirty="0">
                <a:latin typeface="Georgia" panose="02040502050405020303" pitchFamily="18" charset="0"/>
              </a:rPr>
              <a:t>(Segundo Trimestre</a:t>
            </a:r>
            <a:r>
              <a:rPr lang="es-MX" sz="1800" dirty="0" smtClean="0">
                <a:latin typeface="Georgia" panose="02040502050405020303" pitchFamily="18" charset="0"/>
              </a:rPr>
              <a:t>)</a:t>
            </a:r>
            <a:br>
              <a:rPr lang="es-MX" sz="1800" dirty="0" smtClean="0">
                <a:latin typeface="Georgia" panose="02040502050405020303" pitchFamily="18" charset="0"/>
              </a:rPr>
            </a:br>
            <a:r>
              <a:rPr lang="es-MX" sz="1400" dirty="0">
                <a:latin typeface="Georgia" panose="02040502050405020303" pitchFamily="18" charset="0"/>
              </a:rPr>
              <a:t/>
            </a:r>
            <a:br>
              <a:rPr lang="es-MX" sz="1400" dirty="0">
                <a:latin typeface="Georgia" panose="02040502050405020303" pitchFamily="18" charset="0"/>
              </a:rPr>
            </a:br>
            <a:r>
              <a:rPr lang="es-MX" sz="1400" dirty="0" smtClean="0">
                <a:latin typeface="Georgia" panose="02040502050405020303" pitchFamily="18" charset="0"/>
              </a:rPr>
              <a:t>Subdirección de Evaluación del ICAI</a:t>
            </a:r>
            <a:br>
              <a:rPr lang="es-MX" sz="1400" dirty="0" smtClean="0">
                <a:latin typeface="Georgia" panose="02040502050405020303" pitchFamily="18" charset="0"/>
              </a:rPr>
            </a:br>
            <a:r>
              <a:rPr lang="es-MX" sz="1400" dirty="0" smtClean="0">
                <a:latin typeface="Georgia" panose="02040502050405020303" pitchFamily="18" charset="0"/>
              </a:rPr>
              <a:t>M.C. Gabriela Guillermo Arriaga</a:t>
            </a:r>
            <a:br>
              <a:rPr lang="es-MX" sz="1400" dirty="0" smtClean="0">
                <a:latin typeface="Georgia" panose="02040502050405020303" pitchFamily="18" charset="0"/>
              </a:rPr>
            </a:br>
            <a:r>
              <a:rPr lang="es-MX" sz="2400" dirty="0">
                <a:latin typeface="Georgia" panose="02040502050405020303" pitchFamily="18" charset="0"/>
              </a:rPr>
              <a:t/>
            </a:r>
            <a:br>
              <a:rPr lang="es-MX" sz="2400" dirty="0">
                <a:latin typeface="Georgia" panose="02040502050405020303" pitchFamily="18" charset="0"/>
              </a:rPr>
            </a:br>
            <a:endParaRPr sz="2400" dirty="0">
              <a:latin typeface="Georgia" panose="02040502050405020303" pitchFamily="18" charset="0"/>
            </a:endParaRPr>
          </a:p>
        </p:txBody>
      </p:sp>
      <p:pic>
        <p:nvPicPr>
          <p:cNvPr id="3"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5996" y="536241"/>
            <a:ext cx="1096103" cy="554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02140" y="177421"/>
            <a:ext cx="7368654" cy="532264"/>
          </a:xfrm>
          <a:ln>
            <a:solidFill>
              <a:srgbClr val="D119AA"/>
            </a:solidFill>
          </a:ln>
        </p:spPr>
        <p:txBody>
          <a:bodyPr/>
          <a:lstStyle/>
          <a:p>
            <a:r>
              <a:rPr lang="es-MX" dirty="0" smtClean="0">
                <a:solidFill>
                  <a:schemeClr val="tx1"/>
                </a:solidFill>
                <a:latin typeface="Georgia" panose="02040502050405020303" pitchFamily="18" charset="0"/>
              </a:rPr>
              <a:t>Poder Judicial 				97.43%</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10</a:t>
            </a:fld>
            <a:endParaRPr lang="es-MX"/>
          </a:p>
        </p:txBody>
      </p:sp>
      <p:graphicFrame>
        <p:nvGraphicFramePr>
          <p:cNvPr id="4" name="Google Shape;157;p23"/>
          <p:cNvGraphicFramePr/>
          <p:nvPr>
            <p:extLst>
              <p:ext uri="{D42A27DB-BD31-4B8C-83A1-F6EECF244321}">
                <p14:modId xmlns:p14="http://schemas.microsoft.com/office/powerpoint/2010/main" val="2221744958"/>
              </p:ext>
            </p:extLst>
          </p:nvPr>
        </p:nvGraphicFramePr>
        <p:xfrm>
          <a:off x="1545755" y="1053504"/>
          <a:ext cx="3244608" cy="1498628"/>
        </p:xfrm>
        <a:graphic>
          <a:graphicData uri="http://schemas.openxmlformats.org/drawingml/2006/table">
            <a:tbl>
              <a:tblPr>
                <a:tableStyleId>{8799B23B-EC83-4686-B30A-512413B5E67A}</a:tableStyleId>
              </a:tblPr>
              <a:tblGrid>
                <a:gridCol w="1622304">
                  <a:extLst>
                    <a:ext uri="{9D8B030D-6E8A-4147-A177-3AD203B41FA5}">
                      <a16:colId xmlns:a16="http://schemas.microsoft.com/office/drawing/2014/main" val="20000"/>
                    </a:ext>
                  </a:extLst>
                </a:gridCol>
                <a:gridCol w="1622304">
                  <a:extLst>
                    <a:ext uri="{9D8B030D-6E8A-4147-A177-3AD203B41FA5}">
                      <a16:colId xmlns:a16="http://schemas.microsoft.com/office/drawing/2014/main" val="20001"/>
                    </a:ext>
                  </a:extLst>
                </a:gridCol>
              </a:tblGrid>
              <a:tr h="437034">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77427">
                <a:tc>
                  <a:txBody>
                    <a:bodyPr/>
                    <a:lstStyle/>
                    <a:p>
                      <a:r>
                        <a:rPr lang="es-MX" sz="1200" dirty="0" smtClean="0">
                          <a:latin typeface="Georgia" panose="02040502050405020303" pitchFamily="18" charset="0"/>
                        </a:rPr>
                        <a:t>Poder</a:t>
                      </a:r>
                      <a:r>
                        <a:rPr lang="es-MX" sz="1200" baseline="0" dirty="0" smtClean="0">
                          <a:latin typeface="Georgia" panose="02040502050405020303" pitchFamily="18" charset="0"/>
                        </a:rPr>
                        <a:t> Judicial</a:t>
                      </a:r>
                      <a:endParaRPr lang="es-MX" sz="1200" dirty="0">
                        <a:latin typeface="Georgia" panose="02040502050405020303" pitchFamily="18" charset="0"/>
                      </a:endParaRPr>
                    </a:p>
                  </a:txBody>
                  <a:tcPr/>
                </a:tc>
                <a:tc>
                  <a:txBody>
                    <a:bodyPr/>
                    <a:lstStyle/>
                    <a:p>
                      <a:pPr algn="ctr"/>
                      <a:r>
                        <a:rPr lang="es-MX" sz="1200" dirty="0" smtClean="0">
                          <a:latin typeface="Georgia" panose="02040502050405020303" pitchFamily="18" charset="0"/>
                        </a:rPr>
                        <a:t>98.89%</a:t>
                      </a:r>
                    </a:p>
                  </a:txBody>
                  <a:tcPr/>
                </a:tc>
                <a:extLst>
                  <a:ext uri="{0D108BD9-81ED-4DB2-BD59-A6C34878D82A}">
                    <a16:rowId xmlns:a16="http://schemas.microsoft.com/office/drawing/2014/main" val="10001"/>
                  </a:ext>
                </a:extLst>
              </a:tr>
              <a:tr h="684167">
                <a:tc>
                  <a:txBody>
                    <a:bodyPr/>
                    <a:lstStyle/>
                    <a:p>
                      <a:r>
                        <a:rPr lang="es-MX" sz="1200" dirty="0" smtClean="0">
                          <a:latin typeface="Georgia" panose="02040502050405020303" pitchFamily="18" charset="0"/>
                        </a:rPr>
                        <a:t>Tribunal</a:t>
                      </a:r>
                      <a:r>
                        <a:rPr lang="es-MX" sz="1200" baseline="0" dirty="0" smtClean="0">
                          <a:latin typeface="Georgia" panose="02040502050405020303" pitchFamily="18" charset="0"/>
                        </a:rPr>
                        <a:t> de conciliación y Arbitraje</a:t>
                      </a:r>
                      <a:endParaRPr lang="es-MX" sz="1200" dirty="0" smtClean="0">
                        <a:latin typeface="Georgia" panose="02040502050405020303" pitchFamily="18" charset="0"/>
                      </a:endParaRPr>
                    </a:p>
                  </a:txBody>
                  <a:tcPr/>
                </a:tc>
                <a:tc>
                  <a:txBody>
                    <a:bodyPr/>
                    <a:lstStyle/>
                    <a:p>
                      <a:pPr algn="ctr"/>
                      <a:r>
                        <a:rPr lang="es-MX" sz="1200" dirty="0" smtClean="0">
                          <a:latin typeface="Georgia" panose="02040502050405020303" pitchFamily="18" charset="0"/>
                        </a:rPr>
                        <a:t>96.03%</a:t>
                      </a:r>
                    </a:p>
                  </a:txBody>
                  <a:tcPr/>
                </a:tc>
                <a:extLst>
                  <a:ext uri="{0D108BD9-81ED-4DB2-BD59-A6C34878D82A}">
                    <a16:rowId xmlns:a16="http://schemas.microsoft.com/office/drawing/2014/main" val="10002"/>
                  </a:ext>
                </a:extLst>
              </a:tr>
            </a:tbl>
          </a:graphicData>
        </a:graphic>
      </p:graphicFrame>
      <p:graphicFrame>
        <p:nvGraphicFramePr>
          <p:cNvPr id="9" name="Gráfico 8"/>
          <p:cNvGraphicFramePr/>
          <p:nvPr>
            <p:extLst>
              <p:ext uri="{D42A27DB-BD31-4B8C-83A1-F6EECF244321}">
                <p14:modId xmlns:p14="http://schemas.microsoft.com/office/powerpoint/2010/main" val="35573716"/>
              </p:ext>
            </p:extLst>
          </p:nvPr>
        </p:nvGraphicFramePr>
        <p:xfrm>
          <a:off x="5124893" y="1440976"/>
          <a:ext cx="3185112" cy="2317017"/>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1879" y="3927036"/>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6360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8949" y="201575"/>
            <a:ext cx="7453424" cy="563969"/>
          </a:xfrm>
          <a:ln>
            <a:solidFill>
              <a:srgbClr val="D119AA"/>
            </a:solidFill>
          </a:ln>
        </p:spPr>
        <p:txBody>
          <a:bodyPr/>
          <a:lstStyle/>
          <a:p>
            <a:r>
              <a:rPr lang="es-MX" dirty="0" smtClean="0">
                <a:solidFill>
                  <a:schemeClr val="tx1"/>
                </a:solidFill>
                <a:latin typeface="Georgia" panose="02040502050405020303" pitchFamily="18" charset="0"/>
              </a:rPr>
              <a:t>Poder Ejecutivo				93.89%</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11</a:t>
            </a:fld>
            <a:endParaRPr lang="es-MX"/>
          </a:p>
        </p:txBody>
      </p:sp>
      <p:graphicFrame>
        <p:nvGraphicFramePr>
          <p:cNvPr id="4" name="Google Shape;157;p23"/>
          <p:cNvGraphicFramePr/>
          <p:nvPr>
            <p:extLst>
              <p:ext uri="{D42A27DB-BD31-4B8C-83A1-F6EECF244321}">
                <p14:modId xmlns:p14="http://schemas.microsoft.com/office/powerpoint/2010/main" val="3567176066"/>
              </p:ext>
            </p:extLst>
          </p:nvPr>
        </p:nvGraphicFramePr>
        <p:xfrm>
          <a:off x="1258676" y="1074769"/>
          <a:ext cx="3249529" cy="2859487"/>
        </p:xfrm>
        <a:graphic>
          <a:graphicData uri="http://schemas.openxmlformats.org/drawingml/2006/table">
            <a:tbl>
              <a:tblPr>
                <a:tableStyleId>{8799B23B-EC83-4686-B30A-512413B5E67A}</a:tableStyleId>
              </a:tblPr>
              <a:tblGrid>
                <a:gridCol w="2037417">
                  <a:extLst>
                    <a:ext uri="{9D8B030D-6E8A-4147-A177-3AD203B41FA5}">
                      <a16:colId xmlns:a16="http://schemas.microsoft.com/office/drawing/2014/main" val="20000"/>
                    </a:ext>
                  </a:extLst>
                </a:gridCol>
                <a:gridCol w="1212112">
                  <a:extLst>
                    <a:ext uri="{9D8B030D-6E8A-4147-A177-3AD203B41FA5}">
                      <a16:colId xmlns:a16="http://schemas.microsoft.com/office/drawing/2014/main" val="20001"/>
                    </a:ext>
                  </a:extLst>
                </a:gridCol>
              </a:tblGrid>
              <a:tr h="437034">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364">
                <a:tc>
                  <a:txBody>
                    <a:bodyPr/>
                    <a:lstStyle/>
                    <a:p>
                      <a:pPr algn="l" rtl="0" fontAlgn="b"/>
                      <a:r>
                        <a:rPr lang="es-MX" sz="1200" b="0" i="0" u="none" strike="noStrike" dirty="0">
                          <a:solidFill>
                            <a:srgbClr val="000000"/>
                          </a:solidFill>
                          <a:effectLst/>
                          <a:latin typeface="Georgia" panose="02040502050405020303" pitchFamily="18" charset="0"/>
                        </a:rPr>
                        <a:t>Secretaría de Salud</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92.84</a:t>
                      </a:r>
                    </a:p>
                  </a:txBody>
                  <a:tcPr marL="9525" marR="9525" marT="9525" marB="0" anchor="ctr"/>
                </a:tc>
                <a:extLst>
                  <a:ext uri="{0D108BD9-81ED-4DB2-BD59-A6C34878D82A}">
                    <a16:rowId xmlns:a16="http://schemas.microsoft.com/office/drawing/2014/main" val="10001"/>
                  </a:ext>
                </a:extLst>
              </a:tr>
              <a:tr h="279812">
                <a:tc>
                  <a:txBody>
                    <a:bodyPr/>
                    <a:lstStyle/>
                    <a:p>
                      <a:pPr algn="l" rtl="0" fontAlgn="b"/>
                      <a:r>
                        <a:rPr lang="es-MX" sz="1200" b="0" i="0" u="none" strike="noStrike" dirty="0">
                          <a:solidFill>
                            <a:srgbClr val="000000"/>
                          </a:solidFill>
                          <a:effectLst/>
                          <a:latin typeface="Georgia" panose="02040502050405020303" pitchFamily="18" charset="0"/>
                        </a:rPr>
                        <a:t>Secretaría de </a:t>
                      </a:r>
                      <a:r>
                        <a:rPr lang="es-MX" sz="1200" b="0" i="0" u="none" strike="noStrike" dirty="0" smtClean="0">
                          <a:solidFill>
                            <a:srgbClr val="000000"/>
                          </a:solidFill>
                          <a:effectLst/>
                          <a:latin typeface="Georgia" panose="02040502050405020303" pitchFamily="18" charset="0"/>
                        </a:rPr>
                        <a:t>Economía</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97.97</a:t>
                      </a:r>
                    </a:p>
                  </a:txBody>
                  <a:tcPr marL="9525" marR="9525" marT="9525" marB="0" anchor="ctr"/>
                </a:tc>
                <a:extLst>
                  <a:ext uri="{0D108BD9-81ED-4DB2-BD59-A6C34878D82A}">
                    <a16:rowId xmlns:a16="http://schemas.microsoft.com/office/drawing/2014/main" val="10002"/>
                  </a:ext>
                </a:extLst>
              </a:tr>
              <a:tr h="318659">
                <a:tc>
                  <a:txBody>
                    <a:bodyPr/>
                    <a:lstStyle/>
                    <a:p>
                      <a:pPr algn="l" rtl="0" fontAlgn="b"/>
                      <a:r>
                        <a:rPr lang="es-MX" sz="1200" b="0" i="0" u="none" strike="noStrike" dirty="0">
                          <a:solidFill>
                            <a:srgbClr val="000000"/>
                          </a:solidFill>
                          <a:effectLst/>
                          <a:latin typeface="Georgia" panose="02040502050405020303" pitchFamily="18" charset="0"/>
                        </a:rPr>
                        <a:t>Secretaría de Desarrollo Rural</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97.19</a:t>
                      </a:r>
                    </a:p>
                  </a:txBody>
                  <a:tcPr marL="9525" marR="9525" marT="9525" marB="0" anchor="ctr"/>
                </a:tc>
                <a:extLst>
                  <a:ext uri="{0D108BD9-81ED-4DB2-BD59-A6C34878D82A}">
                    <a16:rowId xmlns:a16="http://schemas.microsoft.com/office/drawing/2014/main" val="10003"/>
                  </a:ext>
                </a:extLst>
              </a:tr>
              <a:tr h="431934">
                <a:tc>
                  <a:txBody>
                    <a:bodyPr/>
                    <a:lstStyle/>
                    <a:p>
                      <a:pPr algn="l" rtl="0" fontAlgn="b"/>
                      <a:r>
                        <a:rPr lang="es-MX" sz="1200" b="0" i="0" u="none" strike="noStrike">
                          <a:solidFill>
                            <a:srgbClr val="000000"/>
                          </a:solidFill>
                          <a:effectLst/>
                          <a:latin typeface="Georgia" panose="02040502050405020303" pitchFamily="18" charset="0"/>
                        </a:rPr>
                        <a:t>Despacho del Titular de Ejecutivo</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100</a:t>
                      </a:r>
                    </a:p>
                  </a:txBody>
                  <a:tcPr marL="9525" marR="9525" marT="9525" marB="0" anchor="ctr"/>
                </a:tc>
                <a:extLst>
                  <a:ext uri="{0D108BD9-81ED-4DB2-BD59-A6C34878D82A}">
                    <a16:rowId xmlns:a16="http://schemas.microsoft.com/office/drawing/2014/main" val="10004"/>
                  </a:ext>
                </a:extLst>
              </a:tr>
              <a:tr h="343190">
                <a:tc>
                  <a:txBody>
                    <a:bodyPr/>
                    <a:lstStyle/>
                    <a:p>
                      <a:pPr algn="l" rtl="0" fontAlgn="b"/>
                      <a:r>
                        <a:rPr lang="es-MX" sz="1200" b="0" i="0" u="none" strike="noStrike" dirty="0">
                          <a:solidFill>
                            <a:srgbClr val="000000"/>
                          </a:solidFill>
                          <a:effectLst/>
                          <a:latin typeface="Georgia" panose="02040502050405020303" pitchFamily="18" charset="0"/>
                        </a:rPr>
                        <a:t>Secretaría de </a:t>
                      </a:r>
                      <a:r>
                        <a:rPr lang="es-MX" sz="1200" b="0" i="0" u="none" strike="noStrike" dirty="0" smtClean="0">
                          <a:solidFill>
                            <a:srgbClr val="000000"/>
                          </a:solidFill>
                          <a:effectLst/>
                          <a:latin typeface="Georgia" panose="02040502050405020303" pitchFamily="18" charset="0"/>
                        </a:rPr>
                        <a:t>Infraestructura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97.19</a:t>
                      </a:r>
                    </a:p>
                  </a:txBody>
                  <a:tcPr marL="9525" marR="9525" marT="9525" marB="0" anchor="ctr"/>
                </a:tc>
                <a:extLst>
                  <a:ext uri="{0D108BD9-81ED-4DB2-BD59-A6C34878D82A}">
                    <a16:rowId xmlns:a16="http://schemas.microsoft.com/office/drawing/2014/main" val="10005"/>
                  </a:ext>
                </a:extLst>
              </a:tr>
              <a:tr h="350139">
                <a:tc>
                  <a:txBody>
                    <a:bodyPr/>
                    <a:lstStyle/>
                    <a:p>
                      <a:pPr algn="l" rtl="0" fontAlgn="b"/>
                      <a:r>
                        <a:rPr lang="es-MX" sz="1200" b="0" i="0" u="none" strike="noStrike" dirty="0" smtClean="0">
                          <a:solidFill>
                            <a:srgbClr val="000000"/>
                          </a:solidFill>
                          <a:effectLst/>
                          <a:latin typeface="Georgia" panose="02040502050405020303" pitchFamily="18" charset="0"/>
                        </a:rPr>
                        <a:t>Secretaría </a:t>
                      </a:r>
                      <a:r>
                        <a:rPr lang="es-MX" sz="1200" b="0" i="0" u="none" strike="noStrike" dirty="0">
                          <a:solidFill>
                            <a:srgbClr val="000000"/>
                          </a:solidFill>
                          <a:effectLst/>
                          <a:latin typeface="Georgia" panose="02040502050405020303" pitchFamily="18" charset="0"/>
                        </a:rPr>
                        <a:t>de Seguridad Pública</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94.68</a:t>
                      </a:r>
                    </a:p>
                  </a:txBody>
                  <a:tcPr marL="9525" marR="9525" marT="9525" marB="0" anchor="ctr"/>
                </a:tc>
                <a:extLst>
                  <a:ext uri="{0D108BD9-81ED-4DB2-BD59-A6C34878D82A}">
                    <a16:rowId xmlns:a16="http://schemas.microsoft.com/office/drawing/2014/main" val="10006"/>
                  </a:ext>
                </a:extLst>
              </a:tr>
              <a:tr h="275187">
                <a:tc>
                  <a:txBody>
                    <a:bodyPr/>
                    <a:lstStyle/>
                    <a:p>
                      <a:pPr algn="l" rtl="0" fontAlgn="b"/>
                      <a:r>
                        <a:rPr lang="es-MX" sz="1200" b="0" i="0" u="none" strike="noStrike" dirty="0">
                          <a:solidFill>
                            <a:srgbClr val="000000"/>
                          </a:solidFill>
                          <a:effectLst/>
                          <a:latin typeface="Georgia" panose="02040502050405020303" pitchFamily="18" charset="0"/>
                        </a:rPr>
                        <a:t>Secretaría del Trabajo</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100</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9" name="Gráfico 8"/>
          <p:cNvGraphicFramePr/>
          <p:nvPr>
            <p:extLst>
              <p:ext uri="{D42A27DB-BD31-4B8C-83A1-F6EECF244321}">
                <p14:modId xmlns:p14="http://schemas.microsoft.com/office/powerpoint/2010/main" val="3937235558"/>
              </p:ext>
            </p:extLst>
          </p:nvPr>
        </p:nvGraphicFramePr>
        <p:xfrm>
          <a:off x="4720856" y="1239678"/>
          <a:ext cx="3891517" cy="2088313"/>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7509" y="3934256"/>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8192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12</a:t>
            </a:fld>
            <a:endParaRPr lang="es-MX"/>
          </a:p>
        </p:txBody>
      </p:sp>
      <p:sp>
        <p:nvSpPr>
          <p:cNvPr id="4" name="Título 1"/>
          <p:cNvSpPr txBox="1">
            <a:spLocks/>
          </p:cNvSpPr>
          <p:nvPr/>
        </p:nvSpPr>
        <p:spPr>
          <a:xfrm>
            <a:off x="1158949" y="201575"/>
            <a:ext cx="7453424" cy="563969"/>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latin typeface="Georgia" panose="02040502050405020303" pitchFamily="18" charset="0"/>
              </a:rPr>
              <a:t>Poder Ejecutivo				93.89%</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3654040153"/>
              </p:ext>
            </p:extLst>
          </p:nvPr>
        </p:nvGraphicFramePr>
        <p:xfrm>
          <a:off x="3260896" y="1127932"/>
          <a:ext cx="3249529" cy="3144789"/>
        </p:xfrm>
        <a:graphic>
          <a:graphicData uri="http://schemas.openxmlformats.org/drawingml/2006/table">
            <a:tbl>
              <a:tblPr>
                <a:tableStyleId>{8799B23B-EC83-4686-B30A-512413B5E67A}</a:tableStyleId>
              </a:tblPr>
              <a:tblGrid>
                <a:gridCol w="2037417">
                  <a:extLst>
                    <a:ext uri="{9D8B030D-6E8A-4147-A177-3AD203B41FA5}">
                      <a16:colId xmlns:a16="http://schemas.microsoft.com/office/drawing/2014/main" val="20000"/>
                    </a:ext>
                  </a:extLst>
                </a:gridCol>
                <a:gridCol w="1212112">
                  <a:extLst>
                    <a:ext uri="{9D8B030D-6E8A-4147-A177-3AD203B41FA5}">
                      <a16:colId xmlns:a16="http://schemas.microsoft.com/office/drawing/2014/main" val="20001"/>
                    </a:ext>
                  </a:extLst>
                </a:gridCol>
              </a:tblGrid>
              <a:tr h="437034">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364">
                <a:tc>
                  <a:txBody>
                    <a:bodyPr/>
                    <a:lstStyle/>
                    <a:p>
                      <a:pPr algn="l" rtl="0" fontAlgn="b"/>
                      <a:r>
                        <a:rPr lang="es-MX" sz="1200" b="0" i="0" u="none" strike="noStrike" dirty="0">
                          <a:solidFill>
                            <a:srgbClr val="000000"/>
                          </a:solidFill>
                          <a:effectLst/>
                          <a:latin typeface="Georgia" panose="02040502050405020303" pitchFamily="18" charset="0"/>
                        </a:rPr>
                        <a:t>Secretaría de Educación</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85.59</a:t>
                      </a:r>
                    </a:p>
                  </a:txBody>
                  <a:tcPr marL="9525" marR="9525" marT="9525" marB="0" anchor="ctr"/>
                </a:tc>
                <a:extLst>
                  <a:ext uri="{0D108BD9-81ED-4DB2-BD59-A6C34878D82A}">
                    <a16:rowId xmlns:a16="http://schemas.microsoft.com/office/drawing/2014/main" val="10001"/>
                  </a:ext>
                </a:extLst>
              </a:tr>
              <a:tr h="279812">
                <a:tc>
                  <a:txBody>
                    <a:bodyPr/>
                    <a:lstStyle/>
                    <a:p>
                      <a:pPr algn="l" rtl="0" fontAlgn="b"/>
                      <a:r>
                        <a:rPr lang="es-MX" sz="1200" b="0" i="0" u="none" strike="noStrike" dirty="0">
                          <a:solidFill>
                            <a:srgbClr val="000000"/>
                          </a:solidFill>
                          <a:effectLst/>
                          <a:latin typeface="Georgia" panose="02040502050405020303" pitchFamily="18" charset="0"/>
                        </a:rPr>
                        <a:t>Secretaría de Medio Ambiente y Desarrollo Urbano</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80.32</a:t>
                      </a:r>
                    </a:p>
                  </a:txBody>
                  <a:tcPr marL="9525" marR="9525" marT="9525" marB="0" anchor="ctr"/>
                </a:tc>
                <a:extLst>
                  <a:ext uri="{0D108BD9-81ED-4DB2-BD59-A6C34878D82A}">
                    <a16:rowId xmlns:a16="http://schemas.microsoft.com/office/drawing/2014/main" val="10002"/>
                  </a:ext>
                </a:extLst>
              </a:tr>
              <a:tr h="318659">
                <a:tc>
                  <a:txBody>
                    <a:bodyPr/>
                    <a:lstStyle/>
                    <a:p>
                      <a:pPr algn="l" rtl="0" fontAlgn="b"/>
                      <a:r>
                        <a:rPr lang="es-MX" sz="1200" b="0" i="0" u="none" strike="noStrike" dirty="0">
                          <a:solidFill>
                            <a:srgbClr val="000000"/>
                          </a:solidFill>
                          <a:effectLst/>
                          <a:latin typeface="Georgia" panose="02040502050405020303" pitchFamily="18" charset="0"/>
                        </a:rPr>
                        <a:t>Secretaría de Fiscalización y Rendición de Cuentas</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98.36</a:t>
                      </a:r>
                    </a:p>
                  </a:txBody>
                  <a:tcPr marL="9525" marR="9525" marT="9525" marB="0" anchor="ctr"/>
                </a:tc>
                <a:extLst>
                  <a:ext uri="{0D108BD9-81ED-4DB2-BD59-A6C34878D82A}">
                    <a16:rowId xmlns:a16="http://schemas.microsoft.com/office/drawing/2014/main" val="10003"/>
                  </a:ext>
                </a:extLst>
              </a:tr>
              <a:tr h="431934">
                <a:tc>
                  <a:txBody>
                    <a:bodyPr/>
                    <a:lstStyle/>
                    <a:p>
                      <a:pPr algn="l" rtl="0" fontAlgn="b"/>
                      <a:r>
                        <a:rPr lang="es-MX" sz="1200" b="0" i="0" u="none" strike="noStrike" dirty="0">
                          <a:solidFill>
                            <a:srgbClr val="000000"/>
                          </a:solidFill>
                          <a:effectLst/>
                          <a:latin typeface="Georgia" panose="02040502050405020303" pitchFamily="18" charset="0"/>
                        </a:rPr>
                        <a:t>Secretaría de Gobierno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89.77</a:t>
                      </a:r>
                    </a:p>
                  </a:txBody>
                  <a:tcPr marL="9525" marR="9525" marT="9525" marB="0" anchor="ctr"/>
                </a:tc>
                <a:extLst>
                  <a:ext uri="{0D108BD9-81ED-4DB2-BD59-A6C34878D82A}">
                    <a16:rowId xmlns:a16="http://schemas.microsoft.com/office/drawing/2014/main" val="10004"/>
                  </a:ext>
                </a:extLst>
              </a:tr>
              <a:tr h="343190">
                <a:tc>
                  <a:txBody>
                    <a:bodyPr/>
                    <a:lstStyle/>
                    <a:p>
                      <a:pPr algn="l" rtl="0" fontAlgn="b"/>
                      <a:r>
                        <a:rPr lang="es-MX" sz="1200" b="0" i="0" u="none" strike="noStrike" dirty="0">
                          <a:solidFill>
                            <a:srgbClr val="000000"/>
                          </a:solidFill>
                          <a:effectLst/>
                          <a:latin typeface="Georgia" panose="02040502050405020303" pitchFamily="18" charset="0"/>
                        </a:rPr>
                        <a:t>Secretaría de Inclusión y Desarrollo Social</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99.28</a:t>
                      </a:r>
                    </a:p>
                  </a:txBody>
                  <a:tcPr marL="9525" marR="9525" marT="9525" marB="0" anchor="ctr"/>
                </a:tc>
                <a:extLst>
                  <a:ext uri="{0D108BD9-81ED-4DB2-BD59-A6C34878D82A}">
                    <a16:rowId xmlns:a16="http://schemas.microsoft.com/office/drawing/2014/main" val="10005"/>
                  </a:ext>
                </a:extLst>
              </a:tr>
              <a:tr h="350139">
                <a:tc>
                  <a:txBody>
                    <a:bodyPr/>
                    <a:lstStyle/>
                    <a:p>
                      <a:pPr algn="l" rtl="0" fontAlgn="b"/>
                      <a:r>
                        <a:rPr lang="es-MX" sz="1200" b="0" i="0" u="none" strike="noStrike" dirty="0">
                          <a:solidFill>
                            <a:srgbClr val="000000"/>
                          </a:solidFill>
                          <a:effectLst/>
                          <a:latin typeface="Georgia" panose="02040502050405020303" pitchFamily="18" charset="0"/>
                        </a:rPr>
                        <a:t>Secretaría de Cultura</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94.8</a:t>
                      </a:r>
                    </a:p>
                  </a:txBody>
                  <a:tcPr marL="9525" marR="9525" marT="9525" marB="0" anchor="ctr"/>
                </a:tc>
                <a:extLst>
                  <a:ext uri="{0D108BD9-81ED-4DB2-BD59-A6C34878D82A}">
                    <a16:rowId xmlns:a16="http://schemas.microsoft.com/office/drawing/2014/main" val="10006"/>
                  </a:ext>
                </a:extLst>
              </a:tr>
              <a:tr h="275187">
                <a:tc>
                  <a:txBody>
                    <a:bodyPr/>
                    <a:lstStyle/>
                    <a:p>
                      <a:pPr algn="l" rtl="0" fontAlgn="b"/>
                      <a:r>
                        <a:rPr lang="es-MX" sz="1200" b="0" i="0" u="none" strike="noStrike" dirty="0">
                          <a:solidFill>
                            <a:srgbClr val="000000"/>
                          </a:solidFill>
                          <a:effectLst/>
                          <a:latin typeface="Georgia" panose="02040502050405020303" pitchFamily="18" charset="0"/>
                        </a:rPr>
                        <a:t>Secretaría de Finanzas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86.47</a:t>
                      </a:r>
                    </a:p>
                  </a:txBody>
                  <a:tcPr marL="9525" marR="9525" marT="9525" marB="0" anchor="ctr"/>
                </a:tc>
                <a:extLst>
                  <a:ext uri="{0D108BD9-81ED-4DB2-BD59-A6C34878D82A}">
                    <a16:rowId xmlns:a16="http://schemas.microsoft.com/office/drawing/2014/main" val="10007"/>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7509" y="3934256"/>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903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8316" y="233473"/>
            <a:ext cx="7464055" cy="521438"/>
          </a:xfrm>
          <a:ln>
            <a:solidFill>
              <a:srgbClr val="D119AA"/>
            </a:solidFill>
          </a:ln>
        </p:spPr>
        <p:txBody>
          <a:bodyPr/>
          <a:lstStyle/>
          <a:p>
            <a:r>
              <a:rPr lang="es-MX" dirty="0" smtClean="0">
                <a:solidFill>
                  <a:schemeClr val="tx1"/>
                </a:solidFill>
                <a:latin typeface="Georgia" panose="02040502050405020303" pitchFamily="18" charset="0"/>
              </a:rPr>
              <a:t>Organismos Descentralizados		91.31%</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13</a:t>
            </a:fld>
            <a:endParaRPr lang="es-MX"/>
          </a:p>
        </p:txBody>
      </p:sp>
      <p:graphicFrame>
        <p:nvGraphicFramePr>
          <p:cNvPr id="4" name="Google Shape;157;p23"/>
          <p:cNvGraphicFramePr/>
          <p:nvPr>
            <p:extLst>
              <p:ext uri="{D42A27DB-BD31-4B8C-83A1-F6EECF244321}">
                <p14:modId xmlns:p14="http://schemas.microsoft.com/office/powerpoint/2010/main" val="2925425533"/>
              </p:ext>
            </p:extLst>
          </p:nvPr>
        </p:nvGraphicFramePr>
        <p:xfrm>
          <a:off x="1336403" y="1127932"/>
          <a:ext cx="3249529" cy="3062007"/>
        </p:xfrm>
        <a:graphic>
          <a:graphicData uri="http://schemas.openxmlformats.org/drawingml/2006/table">
            <a:tbl>
              <a:tblPr>
                <a:tableStyleId>{8799B23B-EC83-4686-B30A-512413B5E67A}</a:tableStyleId>
              </a:tblPr>
              <a:tblGrid>
                <a:gridCol w="2037417">
                  <a:extLst>
                    <a:ext uri="{9D8B030D-6E8A-4147-A177-3AD203B41FA5}">
                      <a16:colId xmlns:a16="http://schemas.microsoft.com/office/drawing/2014/main" val="20000"/>
                    </a:ext>
                  </a:extLst>
                </a:gridCol>
                <a:gridCol w="1212112">
                  <a:extLst>
                    <a:ext uri="{9D8B030D-6E8A-4147-A177-3AD203B41FA5}">
                      <a16:colId xmlns:a16="http://schemas.microsoft.com/office/drawing/2014/main" val="20001"/>
                    </a:ext>
                  </a:extLst>
                </a:gridCol>
              </a:tblGrid>
              <a:tr h="437034">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364">
                <a:tc>
                  <a:txBody>
                    <a:bodyPr/>
                    <a:lstStyle/>
                    <a:p>
                      <a:pPr algn="l" rtl="0" fontAlgn="b"/>
                      <a:r>
                        <a:rPr lang="es-MX" sz="1200" b="0" i="0" u="none" strike="noStrike" dirty="0">
                          <a:solidFill>
                            <a:srgbClr val="000000"/>
                          </a:solidFill>
                          <a:effectLst/>
                          <a:latin typeface="Georgia" panose="02040502050405020303" pitchFamily="18" charset="0"/>
                        </a:rPr>
                        <a:t>Servicios de Salud</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86.47</a:t>
                      </a:r>
                    </a:p>
                  </a:txBody>
                  <a:tcPr marL="9525" marR="9525" marT="9525" marB="0" anchor="b"/>
                </a:tc>
                <a:extLst>
                  <a:ext uri="{0D108BD9-81ED-4DB2-BD59-A6C34878D82A}">
                    <a16:rowId xmlns:a16="http://schemas.microsoft.com/office/drawing/2014/main" val="10001"/>
                  </a:ext>
                </a:extLst>
              </a:tr>
              <a:tr h="279812">
                <a:tc>
                  <a:txBody>
                    <a:bodyPr/>
                    <a:lstStyle/>
                    <a:p>
                      <a:pPr algn="l" rtl="0" fontAlgn="b"/>
                      <a:r>
                        <a:rPr lang="es-MX" sz="1200" b="0" i="0" u="none" strike="noStrike" dirty="0">
                          <a:solidFill>
                            <a:srgbClr val="000000"/>
                          </a:solidFill>
                          <a:effectLst/>
                          <a:latin typeface="Georgia" panose="02040502050405020303" pitchFamily="18" charset="0"/>
                        </a:rPr>
                        <a:t>Junta Local de Conciliación y Arbitraje</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99.78</a:t>
                      </a:r>
                    </a:p>
                  </a:txBody>
                  <a:tcPr marL="9525" marR="9525" marT="9525" marB="0" anchor="b"/>
                </a:tc>
                <a:extLst>
                  <a:ext uri="{0D108BD9-81ED-4DB2-BD59-A6C34878D82A}">
                    <a16:rowId xmlns:a16="http://schemas.microsoft.com/office/drawing/2014/main" val="10002"/>
                  </a:ext>
                </a:extLst>
              </a:tr>
              <a:tr h="318659">
                <a:tc>
                  <a:txBody>
                    <a:bodyPr/>
                    <a:lstStyle/>
                    <a:p>
                      <a:pPr algn="l" rtl="0" fontAlgn="b"/>
                      <a:r>
                        <a:rPr lang="es-MX" sz="1200" b="0" i="0" u="none" strike="noStrike" dirty="0">
                          <a:solidFill>
                            <a:srgbClr val="000000"/>
                          </a:solidFill>
                          <a:effectLst/>
                          <a:latin typeface="Georgia" panose="02040502050405020303" pitchFamily="18" charset="0"/>
                        </a:rPr>
                        <a:t>Sistema para el Desarrollo Integral de la Familia (DIF)</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98.08</a:t>
                      </a:r>
                    </a:p>
                  </a:txBody>
                  <a:tcPr marL="9525" marR="9525" marT="9525" marB="0" anchor="b"/>
                </a:tc>
                <a:extLst>
                  <a:ext uri="{0D108BD9-81ED-4DB2-BD59-A6C34878D82A}">
                    <a16:rowId xmlns:a16="http://schemas.microsoft.com/office/drawing/2014/main" val="10003"/>
                  </a:ext>
                </a:extLst>
              </a:tr>
              <a:tr h="431934">
                <a:tc>
                  <a:txBody>
                    <a:bodyPr/>
                    <a:lstStyle/>
                    <a:p>
                      <a:pPr algn="l" rtl="0" fontAlgn="b"/>
                      <a:r>
                        <a:rPr lang="es-MX" sz="1200" b="0" i="0" u="none" strike="noStrike" dirty="0">
                          <a:solidFill>
                            <a:srgbClr val="000000"/>
                          </a:solidFill>
                          <a:effectLst/>
                          <a:latin typeface="Georgia" panose="02040502050405020303" pitchFamily="18" charset="0"/>
                        </a:rPr>
                        <a:t>Registro civil</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88.69</a:t>
                      </a:r>
                    </a:p>
                  </a:txBody>
                  <a:tcPr marL="9525" marR="9525" marT="9525" marB="0" anchor="b"/>
                </a:tc>
                <a:extLst>
                  <a:ext uri="{0D108BD9-81ED-4DB2-BD59-A6C34878D82A}">
                    <a16:rowId xmlns:a16="http://schemas.microsoft.com/office/drawing/2014/main" val="10004"/>
                  </a:ext>
                </a:extLst>
              </a:tr>
              <a:tr h="343190">
                <a:tc>
                  <a:txBody>
                    <a:bodyPr/>
                    <a:lstStyle/>
                    <a:p>
                      <a:pPr algn="l" rtl="0" fontAlgn="b"/>
                      <a:r>
                        <a:rPr lang="es-MX" sz="1200" b="0" i="0" u="none" strike="noStrike" dirty="0">
                          <a:solidFill>
                            <a:srgbClr val="000000"/>
                          </a:solidFill>
                          <a:effectLst/>
                          <a:latin typeface="Georgia" panose="02040502050405020303" pitchFamily="18" charset="0"/>
                        </a:rPr>
                        <a:t>Jefatura de la oficina del Ejecutivo</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100</a:t>
                      </a:r>
                    </a:p>
                  </a:txBody>
                  <a:tcPr marL="9525" marR="9525" marT="9525" marB="0" anchor="b"/>
                </a:tc>
                <a:extLst>
                  <a:ext uri="{0D108BD9-81ED-4DB2-BD59-A6C34878D82A}">
                    <a16:rowId xmlns:a16="http://schemas.microsoft.com/office/drawing/2014/main" val="10005"/>
                  </a:ext>
                </a:extLst>
              </a:tr>
              <a:tr h="350139">
                <a:tc>
                  <a:txBody>
                    <a:bodyPr/>
                    <a:lstStyle/>
                    <a:p>
                      <a:pPr algn="l" rtl="0" fontAlgn="b"/>
                      <a:r>
                        <a:rPr lang="es-MX" sz="1200" b="0" i="0" u="none" strike="noStrike" dirty="0" smtClean="0">
                          <a:solidFill>
                            <a:srgbClr val="000000"/>
                          </a:solidFill>
                          <a:effectLst/>
                          <a:latin typeface="Georgia" panose="02040502050405020303" pitchFamily="18" charset="0"/>
                        </a:rPr>
                        <a:t>Periódico </a:t>
                      </a:r>
                      <a:r>
                        <a:rPr lang="es-MX" sz="1200" b="0" i="0" u="none" strike="noStrike" dirty="0">
                          <a:solidFill>
                            <a:srgbClr val="000000"/>
                          </a:solidFill>
                          <a:effectLst/>
                          <a:latin typeface="Georgia" panose="02040502050405020303" pitchFamily="18" charset="0"/>
                        </a:rPr>
                        <a:t>Oficial</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83.21</a:t>
                      </a:r>
                    </a:p>
                  </a:txBody>
                  <a:tcPr marL="9525" marR="9525" marT="9525" marB="0" anchor="b"/>
                </a:tc>
                <a:extLst>
                  <a:ext uri="{0D108BD9-81ED-4DB2-BD59-A6C34878D82A}">
                    <a16:rowId xmlns:a16="http://schemas.microsoft.com/office/drawing/2014/main" val="10006"/>
                  </a:ext>
                </a:extLst>
              </a:tr>
              <a:tr h="275187">
                <a:tc>
                  <a:txBody>
                    <a:bodyPr/>
                    <a:lstStyle/>
                    <a:p>
                      <a:pPr algn="l" rtl="0" fontAlgn="b"/>
                      <a:r>
                        <a:rPr lang="es-MX" sz="1200" b="0" i="0" u="none" strike="noStrike" dirty="0">
                          <a:solidFill>
                            <a:srgbClr val="000000"/>
                          </a:solidFill>
                          <a:effectLst/>
                          <a:latin typeface="Georgia" panose="02040502050405020303" pitchFamily="18" charset="0"/>
                        </a:rPr>
                        <a:t>Centro de Empoderamiento y Justicia de la Mujer</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82.68</a:t>
                      </a:r>
                    </a:p>
                  </a:txBody>
                  <a:tcPr marL="9525" marR="9525" marT="9525" marB="0" anchor="b"/>
                </a:tc>
                <a:extLst>
                  <a:ext uri="{0D108BD9-81ED-4DB2-BD59-A6C34878D82A}">
                    <a16:rowId xmlns:a16="http://schemas.microsoft.com/office/drawing/2014/main" val="10007"/>
                  </a:ext>
                </a:extLst>
              </a:tr>
            </a:tbl>
          </a:graphicData>
        </a:graphic>
      </p:graphicFrame>
      <p:graphicFrame>
        <p:nvGraphicFramePr>
          <p:cNvPr id="9" name="Gráfico 8"/>
          <p:cNvGraphicFramePr/>
          <p:nvPr>
            <p:extLst>
              <p:ext uri="{D42A27DB-BD31-4B8C-83A1-F6EECF244321}">
                <p14:modId xmlns:p14="http://schemas.microsoft.com/office/powerpoint/2010/main" val="1073917201"/>
              </p:ext>
            </p:extLst>
          </p:nvPr>
        </p:nvGraphicFramePr>
        <p:xfrm>
          <a:off x="4890978" y="1127931"/>
          <a:ext cx="3466214" cy="2550933"/>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7507" y="4189939"/>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7629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14</a:t>
            </a:fld>
            <a:endParaRPr lang="es-MX"/>
          </a:p>
        </p:txBody>
      </p:sp>
      <p:sp>
        <p:nvSpPr>
          <p:cNvPr id="4" name="Título 1"/>
          <p:cNvSpPr txBox="1">
            <a:spLocks/>
          </p:cNvSpPr>
          <p:nvPr/>
        </p:nvSpPr>
        <p:spPr>
          <a:xfrm>
            <a:off x="1148316" y="233473"/>
            <a:ext cx="7464055" cy="521438"/>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latin typeface="Georgia" panose="02040502050405020303" pitchFamily="18" charset="0"/>
              </a:rPr>
              <a:t>Organismos Descentralizados		91.31%</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2992180920"/>
              </p:ext>
            </p:extLst>
          </p:nvPr>
        </p:nvGraphicFramePr>
        <p:xfrm>
          <a:off x="1240710" y="1095744"/>
          <a:ext cx="3426983" cy="3066676"/>
        </p:xfrm>
        <a:graphic>
          <a:graphicData uri="http://schemas.openxmlformats.org/drawingml/2006/table">
            <a:tbl>
              <a:tblPr>
                <a:tableStyleId>{8799B23B-EC83-4686-B30A-512413B5E67A}</a:tableStyleId>
              </a:tblPr>
              <a:tblGrid>
                <a:gridCol w="2268034">
                  <a:extLst>
                    <a:ext uri="{9D8B030D-6E8A-4147-A177-3AD203B41FA5}">
                      <a16:colId xmlns:a16="http://schemas.microsoft.com/office/drawing/2014/main" val="20000"/>
                    </a:ext>
                  </a:extLst>
                </a:gridCol>
                <a:gridCol w="1158949">
                  <a:extLst>
                    <a:ext uri="{9D8B030D-6E8A-4147-A177-3AD203B41FA5}">
                      <a16:colId xmlns:a16="http://schemas.microsoft.com/office/drawing/2014/main" val="20001"/>
                    </a:ext>
                  </a:extLst>
                </a:gridCol>
              </a:tblGrid>
              <a:tr h="496322">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21857">
                <a:tc>
                  <a:txBody>
                    <a:bodyPr/>
                    <a:lstStyle/>
                    <a:p>
                      <a:pPr algn="l" rtl="0" fontAlgn="b"/>
                      <a:r>
                        <a:rPr lang="es-MX" sz="1050" b="0" i="0" u="none" strike="noStrike" dirty="0">
                          <a:solidFill>
                            <a:srgbClr val="000000"/>
                          </a:solidFill>
                          <a:effectLst/>
                          <a:latin typeface="Georgia" panose="02040502050405020303" pitchFamily="18" charset="0"/>
                        </a:rPr>
                        <a:t>Instituto Coahuilense de las Mujeres</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99.98</a:t>
                      </a:r>
                    </a:p>
                  </a:txBody>
                  <a:tcPr marL="9525" marR="9525" marT="9525" marB="0" anchor="ctr"/>
                </a:tc>
                <a:extLst>
                  <a:ext uri="{0D108BD9-81ED-4DB2-BD59-A6C34878D82A}">
                    <a16:rowId xmlns:a16="http://schemas.microsoft.com/office/drawing/2014/main" val="10001"/>
                  </a:ext>
                </a:extLst>
              </a:tr>
              <a:tr h="346232">
                <a:tc>
                  <a:txBody>
                    <a:bodyPr/>
                    <a:lstStyle/>
                    <a:p>
                      <a:pPr algn="l" rtl="0" fontAlgn="b"/>
                      <a:r>
                        <a:rPr lang="es-MX" sz="1050" b="0" i="0" u="none" strike="noStrike" dirty="0">
                          <a:solidFill>
                            <a:srgbClr val="000000"/>
                          </a:solidFill>
                          <a:effectLst/>
                          <a:latin typeface="Georgia" panose="02040502050405020303" pitchFamily="18" charset="0"/>
                        </a:rPr>
                        <a:t>Instituto de Pensiones Para los Trabajadores al Servicio del Estado</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21.04</a:t>
                      </a:r>
                    </a:p>
                  </a:txBody>
                  <a:tcPr marL="9525" marR="9525" marT="9525" marB="0" anchor="ctr"/>
                </a:tc>
                <a:extLst>
                  <a:ext uri="{0D108BD9-81ED-4DB2-BD59-A6C34878D82A}">
                    <a16:rowId xmlns:a16="http://schemas.microsoft.com/office/drawing/2014/main" val="10002"/>
                  </a:ext>
                </a:extLst>
              </a:tr>
              <a:tr h="346232">
                <a:tc>
                  <a:txBody>
                    <a:bodyPr/>
                    <a:lstStyle/>
                    <a:p>
                      <a:pPr algn="l" rtl="0" fontAlgn="b"/>
                      <a:r>
                        <a:rPr lang="es-MX" sz="1050" b="0" i="0" u="none" strike="noStrike" dirty="0" smtClean="0">
                          <a:solidFill>
                            <a:srgbClr val="000000"/>
                          </a:solidFill>
                          <a:effectLst/>
                          <a:latin typeface="Georgia" panose="02040502050405020303" pitchFamily="18" charset="0"/>
                        </a:rPr>
                        <a:t>Procuraduría </a:t>
                      </a:r>
                      <a:r>
                        <a:rPr lang="es-MX" sz="1050" b="0" i="0" u="none" strike="noStrike" dirty="0">
                          <a:solidFill>
                            <a:srgbClr val="000000"/>
                          </a:solidFill>
                          <a:effectLst/>
                          <a:latin typeface="Georgia" panose="02040502050405020303" pitchFamily="18" charset="0"/>
                        </a:rPr>
                        <a:t>de Niños y Niñas y la Familia (PRONNIF)</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99.73</a:t>
                      </a:r>
                    </a:p>
                  </a:txBody>
                  <a:tcPr marL="9525" marR="9525" marT="9525" marB="0" anchor="ctr"/>
                </a:tc>
                <a:extLst>
                  <a:ext uri="{0D108BD9-81ED-4DB2-BD59-A6C34878D82A}">
                    <a16:rowId xmlns:a16="http://schemas.microsoft.com/office/drawing/2014/main" val="10003"/>
                  </a:ext>
                </a:extLst>
              </a:tr>
              <a:tr h="317763">
                <a:tc>
                  <a:txBody>
                    <a:bodyPr/>
                    <a:lstStyle/>
                    <a:p>
                      <a:pPr algn="l" rtl="0" fontAlgn="b"/>
                      <a:r>
                        <a:rPr lang="es-MX" sz="1050" b="0" i="0" u="none" strike="noStrike" dirty="0">
                          <a:solidFill>
                            <a:srgbClr val="000000"/>
                          </a:solidFill>
                          <a:effectLst/>
                          <a:latin typeface="Georgia" panose="02040502050405020303" pitchFamily="18" charset="0"/>
                        </a:rPr>
                        <a:t>Administración Fiscal General</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96.19</a:t>
                      </a:r>
                    </a:p>
                  </a:txBody>
                  <a:tcPr marL="9525" marR="9525" marT="9525" marB="0" anchor="ctr"/>
                </a:tc>
                <a:extLst>
                  <a:ext uri="{0D108BD9-81ED-4DB2-BD59-A6C34878D82A}">
                    <a16:rowId xmlns:a16="http://schemas.microsoft.com/office/drawing/2014/main" val="10004"/>
                  </a:ext>
                </a:extLst>
              </a:tr>
              <a:tr h="360546">
                <a:tc>
                  <a:txBody>
                    <a:bodyPr/>
                    <a:lstStyle/>
                    <a:p>
                      <a:pPr algn="l" rtl="0" fontAlgn="b"/>
                      <a:r>
                        <a:rPr lang="es-MX" sz="1050" b="0" i="0" u="none" strike="noStrike" dirty="0">
                          <a:solidFill>
                            <a:srgbClr val="000000"/>
                          </a:solidFill>
                          <a:effectLst/>
                          <a:latin typeface="Georgia" panose="02040502050405020303" pitchFamily="18" charset="0"/>
                        </a:rPr>
                        <a:t>Instituto Coahuilense del </a:t>
                      </a:r>
                      <a:r>
                        <a:rPr lang="es-MX" sz="1050" b="0" i="0" u="none" strike="noStrike" dirty="0" smtClean="0">
                          <a:solidFill>
                            <a:srgbClr val="000000"/>
                          </a:solidFill>
                          <a:effectLst/>
                          <a:latin typeface="Georgia" panose="02040502050405020303" pitchFamily="18" charset="0"/>
                        </a:rPr>
                        <a:t>Catastro </a:t>
                      </a:r>
                      <a:r>
                        <a:rPr lang="es-MX" sz="1050" b="0" i="0" u="none" strike="noStrike" dirty="0">
                          <a:solidFill>
                            <a:srgbClr val="000000"/>
                          </a:solidFill>
                          <a:effectLst/>
                          <a:latin typeface="Georgia" panose="02040502050405020303" pitchFamily="18" charset="0"/>
                        </a:rPr>
                        <a:t>y la Información Territorial</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96.24</a:t>
                      </a:r>
                    </a:p>
                  </a:txBody>
                  <a:tcPr marL="9525" marR="9525" marT="9525" marB="0" anchor="ctr"/>
                </a:tc>
                <a:extLst>
                  <a:ext uri="{0D108BD9-81ED-4DB2-BD59-A6C34878D82A}">
                    <a16:rowId xmlns:a16="http://schemas.microsoft.com/office/drawing/2014/main" val="10005"/>
                  </a:ext>
                </a:extLst>
              </a:tr>
              <a:tr h="367847">
                <a:tc>
                  <a:txBody>
                    <a:bodyPr/>
                    <a:lstStyle/>
                    <a:p>
                      <a:pPr algn="l" rtl="0" fontAlgn="b"/>
                      <a:r>
                        <a:rPr lang="es-MX" sz="1050" b="0" i="0" u="none" strike="noStrike" dirty="0">
                          <a:solidFill>
                            <a:srgbClr val="000000"/>
                          </a:solidFill>
                          <a:effectLst/>
                          <a:latin typeface="Georgia" panose="02040502050405020303" pitchFamily="18" charset="0"/>
                        </a:rPr>
                        <a:t>Instituto Coahuilense de las Personas Adultas Mayores (ICOPAM)</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95.11</a:t>
                      </a:r>
                    </a:p>
                  </a:txBody>
                  <a:tcPr marL="9525" marR="9525" marT="9525" marB="0" anchor="ctr"/>
                </a:tc>
                <a:extLst>
                  <a:ext uri="{0D108BD9-81ED-4DB2-BD59-A6C34878D82A}">
                    <a16:rowId xmlns:a16="http://schemas.microsoft.com/office/drawing/2014/main" val="10006"/>
                  </a:ext>
                </a:extLst>
              </a:tr>
              <a:tr h="509877">
                <a:tc>
                  <a:txBody>
                    <a:bodyPr/>
                    <a:lstStyle/>
                    <a:p>
                      <a:pPr algn="l" rtl="0" fontAlgn="b"/>
                      <a:r>
                        <a:rPr lang="es-MX" sz="1050" b="0" i="0" u="none" strike="noStrike" dirty="0">
                          <a:solidFill>
                            <a:srgbClr val="000000"/>
                          </a:solidFill>
                          <a:effectLst/>
                          <a:latin typeface="Georgia" panose="02040502050405020303" pitchFamily="18" charset="0"/>
                        </a:rPr>
                        <a:t>Comisión Estatal para la Regulación de la Tenencia de la Tierra Urbana y Rústica de Coahuila (</a:t>
                      </a:r>
                      <a:r>
                        <a:rPr lang="es-MX" sz="1050" b="0" i="0" u="none" strike="noStrike" dirty="0" err="1">
                          <a:solidFill>
                            <a:srgbClr val="000000"/>
                          </a:solidFill>
                          <a:effectLst/>
                          <a:latin typeface="Georgia" panose="02040502050405020303" pitchFamily="18" charset="0"/>
                        </a:rPr>
                        <a:t>Certturc</a:t>
                      </a:r>
                      <a:r>
                        <a:rPr lang="es-MX" sz="1050" b="0" i="0" u="none" strike="noStrike" dirty="0">
                          <a:solidFill>
                            <a:srgbClr val="000000"/>
                          </a:solidFill>
                          <a:effectLst/>
                          <a:latin typeface="Georgia" panose="02040502050405020303" pitchFamily="18" charset="0"/>
                        </a:rPr>
                        <a:t>)</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94.99</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6" name="Google Shape;157;p23"/>
          <p:cNvGraphicFramePr/>
          <p:nvPr>
            <p:extLst>
              <p:ext uri="{D42A27DB-BD31-4B8C-83A1-F6EECF244321}">
                <p14:modId xmlns:p14="http://schemas.microsoft.com/office/powerpoint/2010/main" val="829739020"/>
              </p:ext>
            </p:extLst>
          </p:nvPr>
        </p:nvGraphicFramePr>
        <p:xfrm>
          <a:off x="5018813" y="1127931"/>
          <a:ext cx="3497866" cy="3034490"/>
        </p:xfrm>
        <a:graphic>
          <a:graphicData uri="http://schemas.openxmlformats.org/drawingml/2006/table">
            <a:tbl>
              <a:tblPr>
                <a:tableStyleId>{8799B23B-EC83-4686-B30A-512413B5E67A}</a:tableStyleId>
              </a:tblPr>
              <a:tblGrid>
                <a:gridCol w="2381448">
                  <a:extLst>
                    <a:ext uri="{9D8B030D-6E8A-4147-A177-3AD203B41FA5}">
                      <a16:colId xmlns:a16="http://schemas.microsoft.com/office/drawing/2014/main" val="20000"/>
                    </a:ext>
                  </a:extLst>
                </a:gridCol>
                <a:gridCol w="1116418">
                  <a:extLst>
                    <a:ext uri="{9D8B030D-6E8A-4147-A177-3AD203B41FA5}">
                      <a16:colId xmlns:a16="http://schemas.microsoft.com/office/drawing/2014/main" val="20001"/>
                    </a:ext>
                  </a:extLst>
                </a:gridCol>
              </a:tblGrid>
              <a:tr h="442940">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87240">
                <a:tc>
                  <a:txBody>
                    <a:bodyPr/>
                    <a:lstStyle/>
                    <a:p>
                      <a:pPr algn="l" rtl="0" fontAlgn="b"/>
                      <a:r>
                        <a:rPr lang="es-MX" sz="1050" b="0" i="0" u="none" strike="noStrike" dirty="0" smtClean="0">
                          <a:solidFill>
                            <a:srgbClr val="000000"/>
                          </a:solidFill>
                          <a:effectLst/>
                          <a:latin typeface="Georgia" panose="02040502050405020303" pitchFamily="18" charset="0"/>
                        </a:rPr>
                        <a:t>Comisión </a:t>
                      </a:r>
                      <a:r>
                        <a:rPr lang="es-MX" sz="1050" b="0" i="0" u="none" strike="noStrike" dirty="0">
                          <a:solidFill>
                            <a:srgbClr val="000000"/>
                          </a:solidFill>
                          <a:effectLst/>
                          <a:latin typeface="Georgia" panose="02040502050405020303" pitchFamily="18" charset="0"/>
                        </a:rPr>
                        <a:t>Estatal de la Vivienda</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96.76</a:t>
                      </a:r>
                    </a:p>
                  </a:txBody>
                  <a:tcPr marL="9525" marR="9525" marT="9525" marB="0" anchor="ctr"/>
                </a:tc>
                <a:extLst>
                  <a:ext uri="{0D108BD9-81ED-4DB2-BD59-A6C34878D82A}">
                    <a16:rowId xmlns:a16="http://schemas.microsoft.com/office/drawing/2014/main" val="10001"/>
                  </a:ext>
                </a:extLst>
              </a:tr>
              <a:tr h="262345">
                <a:tc>
                  <a:txBody>
                    <a:bodyPr/>
                    <a:lstStyle/>
                    <a:p>
                      <a:pPr algn="l" rtl="0" fontAlgn="b"/>
                      <a:r>
                        <a:rPr lang="es-MX" sz="1050" b="0" i="0" u="none" strike="noStrike" dirty="0">
                          <a:solidFill>
                            <a:srgbClr val="000000"/>
                          </a:solidFill>
                          <a:effectLst/>
                          <a:latin typeface="Georgia" panose="02040502050405020303" pitchFamily="18" charset="0"/>
                        </a:rPr>
                        <a:t>Instituto Coahuilense de la Juventud</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80.99</a:t>
                      </a:r>
                    </a:p>
                  </a:txBody>
                  <a:tcPr marL="9525" marR="9525" marT="9525" marB="0" anchor="ctr"/>
                </a:tc>
                <a:extLst>
                  <a:ext uri="{0D108BD9-81ED-4DB2-BD59-A6C34878D82A}">
                    <a16:rowId xmlns:a16="http://schemas.microsoft.com/office/drawing/2014/main" val="10002"/>
                  </a:ext>
                </a:extLst>
              </a:tr>
              <a:tr h="298768">
                <a:tc>
                  <a:txBody>
                    <a:bodyPr/>
                    <a:lstStyle/>
                    <a:p>
                      <a:pPr algn="l" rtl="0" fontAlgn="b"/>
                      <a:r>
                        <a:rPr lang="es-MX" sz="1050" b="0" i="0" u="none" strike="noStrike" dirty="0">
                          <a:solidFill>
                            <a:srgbClr val="000000"/>
                          </a:solidFill>
                          <a:effectLst/>
                          <a:latin typeface="Georgia" panose="02040502050405020303" pitchFamily="18" charset="0"/>
                        </a:rPr>
                        <a:t>Promotora para el Desarrollo Rural</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27.88</a:t>
                      </a:r>
                    </a:p>
                  </a:txBody>
                  <a:tcPr marL="9525" marR="9525" marT="9525" marB="0" anchor="ctr"/>
                </a:tc>
                <a:extLst>
                  <a:ext uri="{0D108BD9-81ED-4DB2-BD59-A6C34878D82A}">
                    <a16:rowId xmlns:a16="http://schemas.microsoft.com/office/drawing/2014/main" val="10003"/>
                  </a:ext>
                </a:extLst>
              </a:tr>
              <a:tr h="404972">
                <a:tc>
                  <a:txBody>
                    <a:bodyPr/>
                    <a:lstStyle/>
                    <a:p>
                      <a:pPr algn="l" rtl="0" fontAlgn="b"/>
                      <a:r>
                        <a:rPr lang="es-MX" sz="1050" b="0" i="0" u="none" strike="noStrike" dirty="0">
                          <a:solidFill>
                            <a:srgbClr val="000000"/>
                          </a:solidFill>
                          <a:effectLst/>
                          <a:latin typeface="Georgia" panose="02040502050405020303" pitchFamily="18" charset="0"/>
                        </a:rPr>
                        <a:t>Instituto Estatal de Educación para Adultos (IEEA)</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97.74</a:t>
                      </a:r>
                    </a:p>
                  </a:txBody>
                  <a:tcPr marL="9525" marR="9525" marT="9525" marB="0" anchor="ctr"/>
                </a:tc>
                <a:extLst>
                  <a:ext uri="{0D108BD9-81ED-4DB2-BD59-A6C34878D82A}">
                    <a16:rowId xmlns:a16="http://schemas.microsoft.com/office/drawing/2014/main" val="10004"/>
                  </a:ext>
                </a:extLst>
              </a:tr>
              <a:tr h="459024">
                <a:tc>
                  <a:txBody>
                    <a:bodyPr/>
                    <a:lstStyle/>
                    <a:p>
                      <a:pPr algn="l" rtl="0" fontAlgn="ctr"/>
                      <a:r>
                        <a:rPr lang="es-MX" sz="1050" b="0" i="0" u="none" strike="noStrike" dirty="0" smtClean="0">
                          <a:solidFill>
                            <a:srgbClr val="000000"/>
                          </a:solidFill>
                          <a:effectLst/>
                          <a:latin typeface="Georgia" panose="02040502050405020303" pitchFamily="18" charset="0"/>
                        </a:rPr>
                        <a:t>Instituto </a:t>
                      </a:r>
                      <a:r>
                        <a:rPr lang="es-MX" sz="1050" b="0" i="0" u="none" strike="noStrike" dirty="0">
                          <a:solidFill>
                            <a:srgbClr val="000000"/>
                          </a:solidFill>
                          <a:effectLst/>
                          <a:latin typeface="Georgia" panose="02040502050405020303" pitchFamily="18" charset="0"/>
                        </a:rPr>
                        <a:t>Coahuilense de la infraestructura Física Educativa (ICIFED)</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96.18</a:t>
                      </a:r>
                    </a:p>
                  </a:txBody>
                  <a:tcPr marL="9525" marR="9525" marT="9525" marB="0" anchor="ctr"/>
                </a:tc>
                <a:extLst>
                  <a:ext uri="{0D108BD9-81ED-4DB2-BD59-A6C34878D82A}">
                    <a16:rowId xmlns:a16="http://schemas.microsoft.com/office/drawing/2014/main" val="10005"/>
                  </a:ext>
                </a:extLst>
              </a:tr>
              <a:tr h="459024">
                <a:tc>
                  <a:txBody>
                    <a:bodyPr/>
                    <a:lstStyle/>
                    <a:p>
                      <a:pPr algn="l" rtl="0" fontAlgn="b"/>
                      <a:r>
                        <a:rPr lang="es-MX" sz="1050" b="0" i="0" u="none" strike="noStrike" dirty="0">
                          <a:solidFill>
                            <a:srgbClr val="000000"/>
                          </a:solidFill>
                          <a:effectLst/>
                          <a:latin typeface="Georgia" panose="02040502050405020303" pitchFamily="18" charset="0"/>
                        </a:rPr>
                        <a:t>Colegio de Educación Profesional Técnica del Estado de Coahuila (CONALEP)</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85.58</a:t>
                      </a:r>
                    </a:p>
                  </a:txBody>
                  <a:tcPr marL="9525" marR="9525" marT="9525" marB="0" anchor="ctr"/>
                </a:tc>
                <a:extLst>
                  <a:ext uri="{0D108BD9-81ED-4DB2-BD59-A6C34878D82A}">
                    <a16:rowId xmlns:a16="http://schemas.microsoft.com/office/drawing/2014/main" val="10006"/>
                  </a:ext>
                </a:extLst>
              </a:tr>
              <a:tr h="308993">
                <a:tc>
                  <a:txBody>
                    <a:bodyPr/>
                    <a:lstStyle/>
                    <a:p>
                      <a:pPr algn="l" rtl="0" fontAlgn="b"/>
                      <a:r>
                        <a:rPr lang="es-MX" sz="1050" b="0" i="0" u="none" strike="noStrike" dirty="0">
                          <a:solidFill>
                            <a:srgbClr val="000000"/>
                          </a:solidFill>
                          <a:effectLst/>
                          <a:latin typeface="Georgia" panose="02040502050405020303" pitchFamily="18" charset="0"/>
                        </a:rPr>
                        <a:t>Consejo Estatal de Ciencia y Tecnología (COECYT)</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84.11</a:t>
                      </a:r>
                    </a:p>
                  </a:txBody>
                  <a:tcPr marL="9525" marR="9525" marT="9525" marB="0" anchor="ctr"/>
                </a:tc>
                <a:extLst>
                  <a:ext uri="{0D108BD9-81ED-4DB2-BD59-A6C34878D82A}">
                    <a16:rowId xmlns:a16="http://schemas.microsoft.com/office/drawing/2014/main" val="10007"/>
                  </a:ext>
                </a:extLst>
              </a:tr>
            </a:tbl>
          </a:graphicData>
        </a:graphic>
      </p:graphicFrame>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7507" y="4312950"/>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2905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15</a:t>
            </a:fld>
            <a:endParaRPr lang="es-MX"/>
          </a:p>
        </p:txBody>
      </p:sp>
      <p:sp>
        <p:nvSpPr>
          <p:cNvPr id="4" name="Título 1"/>
          <p:cNvSpPr txBox="1">
            <a:spLocks/>
          </p:cNvSpPr>
          <p:nvPr/>
        </p:nvSpPr>
        <p:spPr>
          <a:xfrm>
            <a:off x="1148316" y="233473"/>
            <a:ext cx="7464055" cy="521438"/>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latin typeface="Georgia" panose="02040502050405020303" pitchFamily="18" charset="0"/>
              </a:rPr>
              <a:t>Organismos Descentralizados		91.31%</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1333917767"/>
              </p:ext>
            </p:extLst>
          </p:nvPr>
        </p:nvGraphicFramePr>
        <p:xfrm>
          <a:off x="1240710" y="1095744"/>
          <a:ext cx="3543941" cy="3093484"/>
        </p:xfrm>
        <a:graphic>
          <a:graphicData uri="http://schemas.openxmlformats.org/drawingml/2006/table">
            <a:tbl>
              <a:tblPr>
                <a:tableStyleId>{8799B23B-EC83-4686-B30A-512413B5E67A}</a:tableStyleId>
              </a:tblPr>
              <a:tblGrid>
                <a:gridCol w="2491318">
                  <a:extLst>
                    <a:ext uri="{9D8B030D-6E8A-4147-A177-3AD203B41FA5}">
                      <a16:colId xmlns:a16="http://schemas.microsoft.com/office/drawing/2014/main" val="20000"/>
                    </a:ext>
                  </a:extLst>
                </a:gridCol>
                <a:gridCol w="1052623">
                  <a:extLst>
                    <a:ext uri="{9D8B030D-6E8A-4147-A177-3AD203B41FA5}">
                      <a16:colId xmlns:a16="http://schemas.microsoft.com/office/drawing/2014/main" val="20001"/>
                    </a:ext>
                  </a:extLst>
                </a:gridCol>
              </a:tblGrid>
              <a:tr h="496322">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21857">
                <a:tc>
                  <a:txBody>
                    <a:bodyPr/>
                    <a:lstStyle/>
                    <a:p>
                      <a:pPr algn="l" rtl="0" fontAlgn="ctr"/>
                      <a:r>
                        <a:rPr lang="es-MX" sz="1050" b="0" i="0" u="none" strike="noStrike" dirty="0">
                          <a:solidFill>
                            <a:srgbClr val="000000"/>
                          </a:solidFill>
                          <a:effectLst/>
                          <a:latin typeface="Georgia" panose="02040502050405020303" pitchFamily="18" charset="0"/>
                        </a:rPr>
                        <a:t>Instituto Estatal del Deporte (INEDEC)</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97.88</a:t>
                      </a:r>
                    </a:p>
                  </a:txBody>
                  <a:tcPr marL="9525" marR="9525" marT="9525" marB="0" anchor="ctr"/>
                </a:tc>
                <a:extLst>
                  <a:ext uri="{0D108BD9-81ED-4DB2-BD59-A6C34878D82A}">
                    <a16:rowId xmlns:a16="http://schemas.microsoft.com/office/drawing/2014/main" val="10001"/>
                  </a:ext>
                </a:extLst>
              </a:tr>
              <a:tr h="346232">
                <a:tc>
                  <a:txBody>
                    <a:bodyPr/>
                    <a:lstStyle/>
                    <a:p>
                      <a:pPr algn="l" rtl="0" fontAlgn="b"/>
                      <a:r>
                        <a:rPr lang="es-MX" sz="1050" b="0" i="0" u="none" strike="noStrike" dirty="0">
                          <a:solidFill>
                            <a:srgbClr val="000000"/>
                          </a:solidFill>
                          <a:effectLst/>
                          <a:latin typeface="Georgia" panose="02040502050405020303" pitchFamily="18" charset="0"/>
                        </a:rPr>
                        <a:t>Colegio de Estudios </a:t>
                      </a:r>
                      <a:r>
                        <a:rPr lang="es-MX" sz="1050" b="0" i="0" u="none" strike="noStrike" dirty="0" smtClean="0">
                          <a:solidFill>
                            <a:srgbClr val="000000"/>
                          </a:solidFill>
                          <a:effectLst/>
                          <a:latin typeface="Georgia" panose="02040502050405020303" pitchFamily="18" charset="0"/>
                        </a:rPr>
                        <a:t>Científicos </a:t>
                      </a:r>
                      <a:r>
                        <a:rPr lang="es-MX" sz="1050" b="0" i="0" u="none" strike="noStrike" dirty="0">
                          <a:solidFill>
                            <a:srgbClr val="000000"/>
                          </a:solidFill>
                          <a:effectLst/>
                          <a:latin typeface="Georgia" panose="02040502050405020303" pitchFamily="18" charset="0"/>
                        </a:rPr>
                        <a:t>y </a:t>
                      </a:r>
                      <a:r>
                        <a:rPr lang="es-MX" sz="1050" b="0" i="0" u="none" strike="noStrike" dirty="0" smtClean="0">
                          <a:solidFill>
                            <a:srgbClr val="000000"/>
                          </a:solidFill>
                          <a:effectLst/>
                          <a:latin typeface="Georgia" panose="02040502050405020303" pitchFamily="18" charset="0"/>
                        </a:rPr>
                        <a:t>Tecnológicos </a:t>
                      </a:r>
                      <a:r>
                        <a:rPr lang="es-MX" sz="1050" b="0" i="0" u="none" strike="noStrike" dirty="0">
                          <a:solidFill>
                            <a:srgbClr val="000000"/>
                          </a:solidFill>
                          <a:effectLst/>
                          <a:latin typeface="Georgia" panose="02040502050405020303" pitchFamily="18" charset="0"/>
                        </a:rPr>
                        <a:t>(CECYTEC)</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99.98</a:t>
                      </a:r>
                    </a:p>
                  </a:txBody>
                  <a:tcPr marL="9525" marR="9525" marT="9525" marB="0" anchor="ctr"/>
                </a:tc>
                <a:extLst>
                  <a:ext uri="{0D108BD9-81ED-4DB2-BD59-A6C34878D82A}">
                    <a16:rowId xmlns:a16="http://schemas.microsoft.com/office/drawing/2014/main" val="10002"/>
                  </a:ext>
                </a:extLst>
              </a:tr>
              <a:tr h="346232">
                <a:tc>
                  <a:txBody>
                    <a:bodyPr/>
                    <a:lstStyle/>
                    <a:p>
                      <a:pPr algn="l" rtl="0" fontAlgn="b"/>
                      <a:r>
                        <a:rPr lang="it-IT" sz="1050" b="0" i="0" u="none" strike="noStrike" dirty="0">
                          <a:solidFill>
                            <a:srgbClr val="000000"/>
                          </a:solidFill>
                          <a:effectLst/>
                          <a:latin typeface="Georgia" panose="02040502050405020303" pitchFamily="18" charset="0"/>
                        </a:rPr>
                        <a:t>Centro Cultural Vito Alessio Robles.</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98.88</a:t>
                      </a:r>
                    </a:p>
                  </a:txBody>
                  <a:tcPr marL="9525" marR="9525" marT="9525" marB="0" anchor="ctr"/>
                </a:tc>
                <a:extLst>
                  <a:ext uri="{0D108BD9-81ED-4DB2-BD59-A6C34878D82A}">
                    <a16:rowId xmlns:a16="http://schemas.microsoft.com/office/drawing/2014/main" val="10003"/>
                  </a:ext>
                </a:extLst>
              </a:tr>
              <a:tr h="317763">
                <a:tc>
                  <a:txBody>
                    <a:bodyPr/>
                    <a:lstStyle/>
                    <a:p>
                      <a:pPr algn="l" rtl="0" fontAlgn="b"/>
                      <a:r>
                        <a:rPr lang="es-MX" sz="1050" b="0" i="0" u="none" strike="noStrike" dirty="0">
                          <a:solidFill>
                            <a:srgbClr val="000000"/>
                          </a:solidFill>
                          <a:effectLst/>
                          <a:latin typeface="Georgia" panose="02040502050405020303" pitchFamily="18" charset="0"/>
                        </a:rPr>
                        <a:t>Instituto de Desarrollo Docente, Investigación Evaluación Educativa (IDDIEE)</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92.16</a:t>
                      </a:r>
                    </a:p>
                  </a:txBody>
                  <a:tcPr marL="9525" marR="9525" marT="9525" marB="0" anchor="ctr"/>
                </a:tc>
                <a:extLst>
                  <a:ext uri="{0D108BD9-81ED-4DB2-BD59-A6C34878D82A}">
                    <a16:rowId xmlns:a16="http://schemas.microsoft.com/office/drawing/2014/main" val="10004"/>
                  </a:ext>
                </a:extLst>
              </a:tr>
              <a:tr h="360546">
                <a:tc>
                  <a:txBody>
                    <a:bodyPr/>
                    <a:lstStyle/>
                    <a:p>
                      <a:pPr algn="l" rtl="0" fontAlgn="b"/>
                      <a:r>
                        <a:rPr lang="es-MX" sz="1050" b="0" i="0" u="none" strike="noStrike" dirty="0">
                          <a:solidFill>
                            <a:srgbClr val="000000"/>
                          </a:solidFill>
                          <a:effectLst/>
                          <a:latin typeface="Georgia" panose="02040502050405020303" pitchFamily="18" charset="0"/>
                        </a:rPr>
                        <a:t>Colegio de Bachilleres de Coahuila (COBAC)</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100</a:t>
                      </a:r>
                    </a:p>
                  </a:txBody>
                  <a:tcPr marL="9525" marR="9525" marT="9525" marB="0" anchor="ctr"/>
                </a:tc>
                <a:extLst>
                  <a:ext uri="{0D108BD9-81ED-4DB2-BD59-A6C34878D82A}">
                    <a16:rowId xmlns:a16="http://schemas.microsoft.com/office/drawing/2014/main" val="10005"/>
                  </a:ext>
                </a:extLst>
              </a:tr>
              <a:tr h="367847">
                <a:tc>
                  <a:txBody>
                    <a:bodyPr/>
                    <a:lstStyle/>
                    <a:p>
                      <a:pPr algn="l" rtl="0" fontAlgn="b"/>
                      <a:r>
                        <a:rPr lang="es-MX" sz="1050" b="0" i="0" u="none" strike="noStrike">
                          <a:solidFill>
                            <a:srgbClr val="000000"/>
                          </a:solidFill>
                          <a:effectLst/>
                          <a:latin typeface="Georgia" panose="02040502050405020303" pitchFamily="18" charset="0"/>
                        </a:rPr>
                        <a:t>Instituto de Becas y Créditos Educativos del Estado de Coahuila de Zaragoza</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99.74</a:t>
                      </a:r>
                    </a:p>
                  </a:txBody>
                  <a:tcPr marL="9525" marR="9525" marT="9525" marB="0" anchor="ctr"/>
                </a:tc>
                <a:extLst>
                  <a:ext uri="{0D108BD9-81ED-4DB2-BD59-A6C34878D82A}">
                    <a16:rowId xmlns:a16="http://schemas.microsoft.com/office/drawing/2014/main" val="10006"/>
                  </a:ext>
                </a:extLst>
              </a:tr>
              <a:tr h="364863">
                <a:tc>
                  <a:txBody>
                    <a:bodyPr/>
                    <a:lstStyle/>
                    <a:p>
                      <a:pPr algn="l" rtl="0" fontAlgn="b"/>
                      <a:r>
                        <a:rPr lang="es-MX" sz="1050" b="0" i="0" u="none" strike="noStrike" dirty="0">
                          <a:solidFill>
                            <a:srgbClr val="000000"/>
                          </a:solidFill>
                          <a:effectLst/>
                          <a:latin typeface="Georgia" panose="02040502050405020303" pitchFamily="18" charset="0"/>
                        </a:rPr>
                        <a:t>Administración del Patrimonio de la Beneficencia Pública en Coahuila</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98.94</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6" name="Google Shape;157;p23"/>
          <p:cNvGraphicFramePr/>
          <p:nvPr>
            <p:extLst>
              <p:ext uri="{D42A27DB-BD31-4B8C-83A1-F6EECF244321}">
                <p14:modId xmlns:p14="http://schemas.microsoft.com/office/powerpoint/2010/main" val="2400296727"/>
              </p:ext>
            </p:extLst>
          </p:nvPr>
        </p:nvGraphicFramePr>
        <p:xfrm>
          <a:off x="5092994" y="1095744"/>
          <a:ext cx="3426983" cy="3093484"/>
        </p:xfrm>
        <a:graphic>
          <a:graphicData uri="http://schemas.openxmlformats.org/drawingml/2006/table">
            <a:tbl>
              <a:tblPr>
                <a:tableStyleId>{8799B23B-EC83-4686-B30A-512413B5E67A}</a:tableStyleId>
              </a:tblPr>
              <a:tblGrid>
                <a:gridCol w="2434857">
                  <a:extLst>
                    <a:ext uri="{9D8B030D-6E8A-4147-A177-3AD203B41FA5}">
                      <a16:colId xmlns:a16="http://schemas.microsoft.com/office/drawing/2014/main" val="20000"/>
                    </a:ext>
                  </a:extLst>
                </a:gridCol>
                <a:gridCol w="992126">
                  <a:extLst>
                    <a:ext uri="{9D8B030D-6E8A-4147-A177-3AD203B41FA5}">
                      <a16:colId xmlns:a16="http://schemas.microsoft.com/office/drawing/2014/main" val="20001"/>
                    </a:ext>
                  </a:extLst>
                </a:gridCol>
              </a:tblGrid>
              <a:tr h="505001">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498146">
                <a:tc>
                  <a:txBody>
                    <a:bodyPr/>
                    <a:lstStyle/>
                    <a:p>
                      <a:pPr algn="l" rtl="0" fontAlgn="b"/>
                      <a:r>
                        <a:rPr lang="es-MX" sz="1050" b="0" i="0" u="none" strike="noStrike" dirty="0">
                          <a:solidFill>
                            <a:srgbClr val="000000"/>
                          </a:solidFill>
                          <a:effectLst/>
                          <a:latin typeface="Georgia" panose="02040502050405020303" pitchFamily="18" charset="0"/>
                        </a:rPr>
                        <a:t>Instituto de Servicios, Rehabilitación y Educación Especial e Integral del Estado de Coahuila (ISSREEI)</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99.39</a:t>
                      </a:r>
                    </a:p>
                  </a:txBody>
                  <a:tcPr marL="9525" marR="9525" marT="9525" marB="0" anchor="ctr"/>
                </a:tc>
                <a:extLst>
                  <a:ext uri="{0D108BD9-81ED-4DB2-BD59-A6C34878D82A}">
                    <a16:rowId xmlns:a16="http://schemas.microsoft.com/office/drawing/2014/main" val="10001"/>
                  </a:ext>
                </a:extLst>
              </a:tr>
              <a:tr h="352286">
                <a:tc>
                  <a:txBody>
                    <a:bodyPr/>
                    <a:lstStyle/>
                    <a:p>
                      <a:pPr algn="l" rtl="0" fontAlgn="b"/>
                      <a:r>
                        <a:rPr lang="es-MX" sz="1050" b="0" i="0" u="none" strike="noStrike" dirty="0">
                          <a:solidFill>
                            <a:srgbClr val="000000"/>
                          </a:solidFill>
                          <a:effectLst/>
                          <a:latin typeface="Georgia" panose="02040502050405020303" pitchFamily="18" charset="0"/>
                        </a:rPr>
                        <a:t>Comisión Estatal de Aguas y Saneamiento (CEAS)</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100</a:t>
                      </a:r>
                    </a:p>
                  </a:txBody>
                  <a:tcPr marL="9525" marR="9525" marT="9525" marB="0" anchor="ctr"/>
                </a:tc>
                <a:extLst>
                  <a:ext uri="{0D108BD9-81ED-4DB2-BD59-A6C34878D82A}">
                    <a16:rowId xmlns:a16="http://schemas.microsoft.com/office/drawing/2014/main" val="10002"/>
                  </a:ext>
                </a:extLst>
              </a:tr>
              <a:tr h="352286">
                <a:tc>
                  <a:txBody>
                    <a:bodyPr/>
                    <a:lstStyle/>
                    <a:p>
                      <a:pPr algn="l" rtl="0" fontAlgn="b"/>
                      <a:r>
                        <a:rPr lang="es-MX" sz="1050" b="0" i="0" u="none" strike="noStrike" dirty="0">
                          <a:solidFill>
                            <a:srgbClr val="000000"/>
                          </a:solidFill>
                          <a:effectLst/>
                          <a:latin typeface="Georgia" panose="02040502050405020303" pitchFamily="18" charset="0"/>
                        </a:rPr>
                        <a:t>Servicios Estatales Aeroportuarios</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98.85</a:t>
                      </a:r>
                    </a:p>
                  </a:txBody>
                  <a:tcPr marL="9525" marR="9525" marT="9525" marB="0" anchor="ctr"/>
                </a:tc>
                <a:extLst>
                  <a:ext uri="{0D108BD9-81ED-4DB2-BD59-A6C34878D82A}">
                    <a16:rowId xmlns:a16="http://schemas.microsoft.com/office/drawing/2014/main" val="10003"/>
                  </a:ext>
                </a:extLst>
              </a:tr>
              <a:tr h="323319">
                <a:tc>
                  <a:txBody>
                    <a:bodyPr/>
                    <a:lstStyle/>
                    <a:p>
                      <a:pPr algn="l" rtl="0" fontAlgn="b"/>
                      <a:r>
                        <a:rPr lang="es-MX" sz="1050" b="0" i="0" u="none" strike="noStrike" dirty="0">
                          <a:solidFill>
                            <a:srgbClr val="000000"/>
                          </a:solidFill>
                          <a:effectLst/>
                          <a:latin typeface="Georgia" panose="02040502050405020303" pitchFamily="18" charset="0"/>
                        </a:rPr>
                        <a:t>Consejo Editorial del Estado</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95.61</a:t>
                      </a:r>
                    </a:p>
                  </a:txBody>
                  <a:tcPr marL="9525" marR="9525" marT="9525" marB="0" anchor="ctr"/>
                </a:tc>
                <a:extLst>
                  <a:ext uri="{0D108BD9-81ED-4DB2-BD59-A6C34878D82A}">
                    <a16:rowId xmlns:a16="http://schemas.microsoft.com/office/drawing/2014/main" val="10004"/>
                  </a:ext>
                </a:extLst>
              </a:tr>
              <a:tr h="366851">
                <a:tc>
                  <a:txBody>
                    <a:bodyPr/>
                    <a:lstStyle/>
                    <a:p>
                      <a:pPr algn="l" rtl="0" fontAlgn="b"/>
                      <a:r>
                        <a:rPr lang="es-MX" sz="1050" b="0" i="0" u="none" strike="noStrike" dirty="0">
                          <a:solidFill>
                            <a:srgbClr val="000000"/>
                          </a:solidFill>
                          <a:effectLst/>
                          <a:latin typeface="Georgia" panose="02040502050405020303" pitchFamily="18" charset="0"/>
                        </a:rPr>
                        <a:t>Instituto de Capacitación para el Trabajo (ICATEC)</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99.95</a:t>
                      </a:r>
                    </a:p>
                  </a:txBody>
                  <a:tcPr marL="9525" marR="9525" marT="9525" marB="0" anchor="ctr"/>
                </a:tc>
                <a:extLst>
                  <a:ext uri="{0D108BD9-81ED-4DB2-BD59-A6C34878D82A}">
                    <a16:rowId xmlns:a16="http://schemas.microsoft.com/office/drawing/2014/main" val="10005"/>
                  </a:ext>
                </a:extLst>
              </a:tr>
              <a:tr h="374279">
                <a:tc>
                  <a:txBody>
                    <a:bodyPr/>
                    <a:lstStyle/>
                    <a:p>
                      <a:pPr algn="l" rtl="0" fontAlgn="b"/>
                      <a:r>
                        <a:rPr lang="es-MX" sz="1050" b="0" i="0" u="none" strike="noStrike" dirty="0" smtClean="0">
                          <a:solidFill>
                            <a:srgbClr val="000000"/>
                          </a:solidFill>
                          <a:effectLst/>
                          <a:latin typeface="Georgia" panose="02040502050405020303" pitchFamily="18" charset="0"/>
                        </a:rPr>
                        <a:t>Régimen </a:t>
                      </a:r>
                      <a:r>
                        <a:rPr lang="es-MX" sz="1050" b="0" i="0" u="none" strike="noStrike" dirty="0">
                          <a:solidFill>
                            <a:srgbClr val="000000"/>
                          </a:solidFill>
                          <a:effectLst/>
                          <a:latin typeface="Georgia" panose="02040502050405020303" pitchFamily="18" charset="0"/>
                        </a:rPr>
                        <a:t>E</a:t>
                      </a:r>
                      <a:r>
                        <a:rPr lang="es-MX" sz="1050" b="0" i="0" u="none" strike="noStrike" dirty="0" smtClean="0">
                          <a:solidFill>
                            <a:srgbClr val="000000"/>
                          </a:solidFill>
                          <a:effectLst/>
                          <a:latin typeface="Georgia" panose="02040502050405020303" pitchFamily="18" charset="0"/>
                        </a:rPr>
                        <a:t>statal </a:t>
                      </a:r>
                      <a:r>
                        <a:rPr lang="es-MX" sz="1050" b="0" i="0" u="none" strike="noStrike" dirty="0">
                          <a:solidFill>
                            <a:srgbClr val="000000"/>
                          </a:solidFill>
                          <a:effectLst/>
                          <a:latin typeface="Georgia" panose="02040502050405020303" pitchFamily="18" charset="0"/>
                        </a:rPr>
                        <a:t>de Protección Social  en Salud</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93.25</a:t>
                      </a:r>
                    </a:p>
                  </a:txBody>
                  <a:tcPr marL="9525" marR="9525" marT="9525" marB="0" anchor="ctr"/>
                </a:tc>
                <a:extLst>
                  <a:ext uri="{0D108BD9-81ED-4DB2-BD59-A6C34878D82A}">
                    <a16:rowId xmlns:a16="http://schemas.microsoft.com/office/drawing/2014/main" val="10006"/>
                  </a:ext>
                </a:extLst>
              </a:tr>
              <a:tr h="321316">
                <a:tc>
                  <a:txBody>
                    <a:bodyPr/>
                    <a:lstStyle/>
                    <a:p>
                      <a:pPr algn="l" rtl="0" fontAlgn="b"/>
                      <a:r>
                        <a:rPr lang="es-MX" sz="1050" b="0" i="0" u="none" strike="noStrike" dirty="0" smtClean="0">
                          <a:solidFill>
                            <a:srgbClr val="000000"/>
                          </a:solidFill>
                          <a:effectLst/>
                          <a:latin typeface="Georgia" panose="02040502050405020303" pitchFamily="18" charset="0"/>
                        </a:rPr>
                        <a:t>Promotora </a:t>
                      </a:r>
                      <a:r>
                        <a:rPr lang="es-MX" sz="1050" b="0" i="0" u="none" strike="noStrike" dirty="0">
                          <a:solidFill>
                            <a:srgbClr val="000000"/>
                          </a:solidFill>
                          <a:effectLst/>
                          <a:latin typeface="Georgia" panose="02040502050405020303" pitchFamily="18" charset="0"/>
                        </a:rPr>
                        <a:t>para el Desarrollo Minero</a:t>
                      </a:r>
                    </a:p>
                  </a:txBody>
                  <a:tcPr marL="9525" marR="9525" marT="9525" marB="0" anchor="ctr"/>
                </a:tc>
                <a:tc>
                  <a:txBody>
                    <a:bodyPr/>
                    <a:lstStyle/>
                    <a:p>
                      <a:pPr algn="ctr" fontAlgn="b"/>
                      <a:r>
                        <a:rPr lang="es-MX" sz="1050" b="0" i="0" u="none" strike="noStrike" dirty="0">
                          <a:solidFill>
                            <a:srgbClr val="000000"/>
                          </a:solidFill>
                          <a:effectLst/>
                          <a:latin typeface="Georgia" panose="02040502050405020303" pitchFamily="18" charset="0"/>
                        </a:rPr>
                        <a:t>80.29</a:t>
                      </a:r>
                    </a:p>
                  </a:txBody>
                  <a:tcPr marL="9525" marR="9525" marT="9525" marB="0" anchor="ctr"/>
                </a:tc>
                <a:extLst>
                  <a:ext uri="{0D108BD9-81ED-4DB2-BD59-A6C34878D82A}">
                    <a16:rowId xmlns:a16="http://schemas.microsoft.com/office/drawing/2014/main" val="10007"/>
                  </a:ext>
                </a:extLst>
              </a:tr>
            </a:tbl>
          </a:graphicData>
        </a:graphic>
      </p:graphicFrame>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5113" y="4312950"/>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8693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16</a:t>
            </a:fld>
            <a:endParaRPr lang="es-MX"/>
          </a:p>
        </p:txBody>
      </p:sp>
      <p:sp>
        <p:nvSpPr>
          <p:cNvPr id="4" name="Título 1"/>
          <p:cNvSpPr txBox="1">
            <a:spLocks/>
          </p:cNvSpPr>
          <p:nvPr/>
        </p:nvSpPr>
        <p:spPr>
          <a:xfrm>
            <a:off x="1148316" y="233473"/>
            <a:ext cx="7464055" cy="521438"/>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latin typeface="Georgia" panose="02040502050405020303" pitchFamily="18" charset="0"/>
              </a:rPr>
              <a:t>Organismos Descentralizados		91.31%</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2581049261"/>
              </p:ext>
            </p:extLst>
          </p:nvPr>
        </p:nvGraphicFramePr>
        <p:xfrm>
          <a:off x="3108372" y="1180804"/>
          <a:ext cx="3543941" cy="2908735"/>
        </p:xfrm>
        <a:graphic>
          <a:graphicData uri="http://schemas.openxmlformats.org/drawingml/2006/table">
            <a:tbl>
              <a:tblPr>
                <a:tableStyleId>{8799B23B-EC83-4686-B30A-512413B5E67A}</a:tableStyleId>
              </a:tblPr>
              <a:tblGrid>
                <a:gridCol w="2491318">
                  <a:extLst>
                    <a:ext uri="{9D8B030D-6E8A-4147-A177-3AD203B41FA5}">
                      <a16:colId xmlns:a16="http://schemas.microsoft.com/office/drawing/2014/main" val="20000"/>
                    </a:ext>
                  </a:extLst>
                </a:gridCol>
                <a:gridCol w="1052623">
                  <a:extLst>
                    <a:ext uri="{9D8B030D-6E8A-4147-A177-3AD203B41FA5}">
                      <a16:colId xmlns:a16="http://schemas.microsoft.com/office/drawing/2014/main" val="20001"/>
                    </a:ext>
                  </a:extLst>
                </a:gridCol>
              </a:tblGrid>
              <a:tr h="496322">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21857">
                <a:tc>
                  <a:txBody>
                    <a:bodyPr/>
                    <a:lstStyle/>
                    <a:p>
                      <a:pPr algn="l" rtl="0" fontAlgn="b"/>
                      <a:r>
                        <a:rPr lang="es-MX" sz="1200" b="0" i="0" u="none" strike="noStrike" dirty="0">
                          <a:solidFill>
                            <a:srgbClr val="000000"/>
                          </a:solidFill>
                          <a:effectLst/>
                          <a:latin typeface="Georgia" panose="02040502050405020303" pitchFamily="18" charset="0"/>
                        </a:rPr>
                        <a:t>Servicio Médico de los </a:t>
                      </a:r>
                      <a:r>
                        <a:rPr lang="es-MX" sz="1200" b="0" i="0" u="none" strike="noStrike" dirty="0" smtClean="0">
                          <a:solidFill>
                            <a:srgbClr val="000000"/>
                          </a:solidFill>
                          <a:effectLst/>
                          <a:latin typeface="Georgia" panose="02040502050405020303" pitchFamily="18" charset="0"/>
                        </a:rPr>
                        <a:t>Trabajadores </a:t>
                      </a:r>
                      <a:r>
                        <a:rPr lang="es-MX" sz="1200" b="0" i="0" u="none" strike="noStrike" dirty="0">
                          <a:solidFill>
                            <a:srgbClr val="000000"/>
                          </a:solidFill>
                          <a:effectLst/>
                          <a:latin typeface="Georgia" panose="02040502050405020303" pitchFamily="18" charset="0"/>
                        </a:rPr>
                        <a:t>de la Educación</a:t>
                      </a:r>
                    </a:p>
                  </a:txBody>
                  <a:tcPr marL="9525" marR="9525" marT="9525" marB="0" anchor="ctr"/>
                </a:tc>
                <a:tc>
                  <a:txBody>
                    <a:bodyPr/>
                    <a:lstStyle/>
                    <a:p>
                      <a:pPr algn="ctr" fontAlgn="b"/>
                      <a:r>
                        <a:rPr lang="es-MX" sz="1400" b="0" i="0" u="none" strike="noStrike" dirty="0">
                          <a:solidFill>
                            <a:srgbClr val="000000"/>
                          </a:solidFill>
                          <a:effectLst/>
                          <a:latin typeface="Georgia" panose="02040502050405020303" pitchFamily="18" charset="0"/>
                        </a:rPr>
                        <a:t>100</a:t>
                      </a:r>
                    </a:p>
                  </a:txBody>
                  <a:tcPr marL="9525" marR="9525" marT="9525" marB="0" anchor="ctr"/>
                </a:tc>
                <a:extLst>
                  <a:ext uri="{0D108BD9-81ED-4DB2-BD59-A6C34878D82A}">
                    <a16:rowId xmlns:a16="http://schemas.microsoft.com/office/drawing/2014/main" val="10001"/>
                  </a:ext>
                </a:extLst>
              </a:tr>
              <a:tr h="346232">
                <a:tc>
                  <a:txBody>
                    <a:bodyPr/>
                    <a:lstStyle/>
                    <a:p>
                      <a:pPr algn="l" rtl="0" fontAlgn="b"/>
                      <a:r>
                        <a:rPr lang="es-MX" sz="1200" b="0" i="0" u="none" strike="noStrike" dirty="0">
                          <a:solidFill>
                            <a:srgbClr val="000000"/>
                          </a:solidFill>
                          <a:effectLst/>
                          <a:latin typeface="Georgia" panose="02040502050405020303" pitchFamily="18" charset="0"/>
                        </a:rPr>
                        <a:t>Comisión Estatal de Atención  Victimas</a:t>
                      </a:r>
                    </a:p>
                  </a:txBody>
                  <a:tcPr marL="9525" marR="9525" marT="9525" marB="0" anchor="ctr"/>
                </a:tc>
                <a:tc>
                  <a:txBody>
                    <a:bodyPr/>
                    <a:lstStyle/>
                    <a:p>
                      <a:pPr algn="ctr" fontAlgn="b"/>
                      <a:r>
                        <a:rPr lang="es-MX" sz="1400" b="0" i="0" u="none" strike="noStrike" dirty="0">
                          <a:solidFill>
                            <a:srgbClr val="000000"/>
                          </a:solidFill>
                          <a:effectLst/>
                          <a:latin typeface="Georgia" panose="02040502050405020303" pitchFamily="18" charset="0"/>
                        </a:rPr>
                        <a:t>100</a:t>
                      </a:r>
                    </a:p>
                  </a:txBody>
                  <a:tcPr marL="9525" marR="9525" marT="9525" marB="0" anchor="ctr"/>
                </a:tc>
                <a:extLst>
                  <a:ext uri="{0D108BD9-81ED-4DB2-BD59-A6C34878D82A}">
                    <a16:rowId xmlns:a16="http://schemas.microsoft.com/office/drawing/2014/main" val="10002"/>
                  </a:ext>
                </a:extLst>
              </a:tr>
              <a:tr h="346232">
                <a:tc>
                  <a:txBody>
                    <a:bodyPr/>
                    <a:lstStyle/>
                    <a:p>
                      <a:pPr algn="l" rtl="0" fontAlgn="b"/>
                      <a:r>
                        <a:rPr lang="es-MX" sz="1200" b="0" i="0" u="none" strike="noStrike" dirty="0">
                          <a:solidFill>
                            <a:srgbClr val="000000"/>
                          </a:solidFill>
                          <a:effectLst/>
                          <a:latin typeface="Georgia" panose="02040502050405020303" pitchFamily="18" charset="0"/>
                        </a:rPr>
                        <a:t>Coordinación General de Comunicación e Imagen Institucional </a:t>
                      </a:r>
                    </a:p>
                  </a:txBody>
                  <a:tcPr marL="9525" marR="9525" marT="9525" marB="0" anchor="ctr"/>
                </a:tc>
                <a:tc>
                  <a:txBody>
                    <a:bodyPr/>
                    <a:lstStyle/>
                    <a:p>
                      <a:pPr algn="ctr" fontAlgn="b"/>
                      <a:r>
                        <a:rPr lang="es-MX" sz="1400" b="0" i="0" u="none" strike="noStrike" dirty="0">
                          <a:solidFill>
                            <a:srgbClr val="000000"/>
                          </a:solidFill>
                          <a:effectLst/>
                          <a:latin typeface="Georgia" panose="02040502050405020303" pitchFamily="18" charset="0"/>
                        </a:rPr>
                        <a:t>98.83</a:t>
                      </a:r>
                    </a:p>
                  </a:txBody>
                  <a:tcPr marL="9525" marR="9525" marT="9525" marB="0" anchor="ctr"/>
                </a:tc>
                <a:extLst>
                  <a:ext uri="{0D108BD9-81ED-4DB2-BD59-A6C34878D82A}">
                    <a16:rowId xmlns:a16="http://schemas.microsoft.com/office/drawing/2014/main" val="10003"/>
                  </a:ext>
                </a:extLst>
              </a:tr>
              <a:tr h="317763">
                <a:tc>
                  <a:txBody>
                    <a:bodyPr/>
                    <a:lstStyle/>
                    <a:p>
                      <a:pPr algn="l" rtl="0" fontAlgn="b"/>
                      <a:r>
                        <a:rPr lang="es-MX" sz="1200" b="0" i="0" u="none" strike="noStrike" dirty="0">
                          <a:solidFill>
                            <a:srgbClr val="000000"/>
                          </a:solidFill>
                          <a:effectLst/>
                          <a:latin typeface="Georgia" panose="02040502050405020303" pitchFamily="18" charset="0"/>
                        </a:rPr>
                        <a:t>Dirección de Pensiones para los Trabajadores de la Educación</a:t>
                      </a:r>
                    </a:p>
                  </a:txBody>
                  <a:tcPr marL="9525" marR="9525" marT="9525" marB="0" anchor="ctr"/>
                </a:tc>
                <a:tc>
                  <a:txBody>
                    <a:bodyPr/>
                    <a:lstStyle/>
                    <a:p>
                      <a:pPr algn="ctr" fontAlgn="b"/>
                      <a:r>
                        <a:rPr lang="es-MX" sz="1400" b="0" i="0" u="none" strike="noStrike" dirty="0">
                          <a:solidFill>
                            <a:srgbClr val="000000"/>
                          </a:solidFill>
                          <a:effectLst/>
                          <a:latin typeface="Georgia" panose="02040502050405020303" pitchFamily="18" charset="0"/>
                        </a:rPr>
                        <a:t>100</a:t>
                      </a:r>
                    </a:p>
                  </a:txBody>
                  <a:tcPr marL="9525" marR="9525" marT="9525" marB="0" anchor="ctr"/>
                </a:tc>
                <a:extLst>
                  <a:ext uri="{0D108BD9-81ED-4DB2-BD59-A6C34878D82A}">
                    <a16:rowId xmlns:a16="http://schemas.microsoft.com/office/drawing/2014/main" val="10004"/>
                  </a:ext>
                </a:extLst>
              </a:tr>
              <a:tr h="360546">
                <a:tc>
                  <a:txBody>
                    <a:bodyPr/>
                    <a:lstStyle/>
                    <a:p>
                      <a:pPr algn="l" rtl="0" fontAlgn="b"/>
                      <a:r>
                        <a:rPr lang="es-MX" sz="1200" b="0" i="0" u="none" strike="noStrike" dirty="0">
                          <a:solidFill>
                            <a:srgbClr val="000000"/>
                          </a:solidFill>
                          <a:effectLst/>
                          <a:latin typeface="Georgia" panose="02040502050405020303" pitchFamily="18" charset="0"/>
                        </a:rPr>
                        <a:t>Registro Público de la Propiedad</a:t>
                      </a:r>
                    </a:p>
                  </a:txBody>
                  <a:tcPr marL="9525" marR="9525" marT="9525" marB="0" anchor="ctr"/>
                </a:tc>
                <a:tc>
                  <a:txBody>
                    <a:bodyPr/>
                    <a:lstStyle/>
                    <a:p>
                      <a:pPr algn="ctr" fontAlgn="b"/>
                      <a:r>
                        <a:rPr lang="es-MX" sz="1400" b="0" i="0" u="none" strike="noStrike" dirty="0">
                          <a:solidFill>
                            <a:srgbClr val="000000"/>
                          </a:solidFill>
                          <a:effectLst/>
                          <a:latin typeface="Georgia" panose="02040502050405020303" pitchFamily="18" charset="0"/>
                        </a:rPr>
                        <a:t>81.92</a:t>
                      </a:r>
                    </a:p>
                  </a:txBody>
                  <a:tcPr marL="9525" marR="9525" marT="9525" marB="0" anchor="ctr"/>
                </a:tc>
                <a:extLst>
                  <a:ext uri="{0D108BD9-81ED-4DB2-BD59-A6C34878D82A}">
                    <a16:rowId xmlns:a16="http://schemas.microsoft.com/office/drawing/2014/main" val="10005"/>
                  </a:ext>
                </a:extLst>
              </a:tr>
              <a:tr h="367847">
                <a:tc>
                  <a:txBody>
                    <a:bodyPr/>
                    <a:lstStyle/>
                    <a:p>
                      <a:pPr algn="l" rtl="0" fontAlgn="b"/>
                      <a:r>
                        <a:rPr lang="es-MX" sz="1200" b="0" i="0" u="none" strike="noStrike" dirty="0">
                          <a:solidFill>
                            <a:srgbClr val="000000"/>
                          </a:solidFill>
                          <a:effectLst/>
                          <a:latin typeface="Georgia" panose="02040502050405020303" pitchFamily="18" charset="0"/>
                        </a:rPr>
                        <a:t>Sistema Estatal Anticorrupción</a:t>
                      </a:r>
                    </a:p>
                  </a:txBody>
                  <a:tcPr marL="9525" marR="9525" marT="9525" marB="0" anchor="ctr"/>
                </a:tc>
                <a:tc>
                  <a:txBody>
                    <a:bodyPr/>
                    <a:lstStyle/>
                    <a:p>
                      <a:pPr algn="ctr" fontAlgn="b"/>
                      <a:r>
                        <a:rPr lang="es-MX" sz="1400" b="0" i="0" u="none" strike="noStrike" dirty="0">
                          <a:solidFill>
                            <a:srgbClr val="000000"/>
                          </a:solidFill>
                          <a:effectLst/>
                          <a:latin typeface="Georgia" panose="02040502050405020303" pitchFamily="18" charset="0"/>
                        </a:rPr>
                        <a:t>96.52</a:t>
                      </a:r>
                    </a:p>
                  </a:txBody>
                  <a:tcPr marL="9525" marR="9525" marT="9525" marB="0" anchor="ctr"/>
                </a:tc>
                <a:extLst>
                  <a:ext uri="{0D108BD9-81ED-4DB2-BD59-A6C34878D82A}">
                    <a16:rowId xmlns:a16="http://schemas.microsoft.com/office/drawing/2014/main" val="10006"/>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7507" y="4189939"/>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5423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0721" y="223283"/>
            <a:ext cx="7430386" cy="510363"/>
          </a:xfrm>
          <a:ln>
            <a:solidFill>
              <a:srgbClr val="D119AA"/>
            </a:solidFill>
          </a:ln>
        </p:spPr>
        <p:txBody>
          <a:bodyPr/>
          <a:lstStyle/>
          <a:p>
            <a:r>
              <a:rPr lang="es-MX" dirty="0" smtClean="0">
                <a:solidFill>
                  <a:schemeClr val="tx1"/>
                </a:solidFill>
                <a:latin typeface="Georgia" panose="02040502050405020303" pitchFamily="18" charset="0"/>
              </a:rPr>
              <a:t>Universidades				78.19%</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17</a:t>
            </a:fld>
            <a:endParaRPr lang="es-MX"/>
          </a:p>
        </p:txBody>
      </p:sp>
      <p:graphicFrame>
        <p:nvGraphicFramePr>
          <p:cNvPr id="4" name="Google Shape;157;p23"/>
          <p:cNvGraphicFramePr/>
          <p:nvPr>
            <p:extLst>
              <p:ext uri="{D42A27DB-BD31-4B8C-83A1-F6EECF244321}">
                <p14:modId xmlns:p14="http://schemas.microsoft.com/office/powerpoint/2010/main" val="1871446540"/>
              </p:ext>
            </p:extLst>
          </p:nvPr>
        </p:nvGraphicFramePr>
        <p:xfrm>
          <a:off x="1240710" y="1095744"/>
          <a:ext cx="3543941" cy="2948704"/>
        </p:xfrm>
        <a:graphic>
          <a:graphicData uri="http://schemas.openxmlformats.org/drawingml/2006/table">
            <a:tbl>
              <a:tblPr>
                <a:tableStyleId>{8799B23B-EC83-4686-B30A-512413B5E67A}</a:tableStyleId>
              </a:tblPr>
              <a:tblGrid>
                <a:gridCol w="2491318">
                  <a:extLst>
                    <a:ext uri="{9D8B030D-6E8A-4147-A177-3AD203B41FA5}">
                      <a16:colId xmlns:a16="http://schemas.microsoft.com/office/drawing/2014/main" val="20000"/>
                    </a:ext>
                  </a:extLst>
                </a:gridCol>
                <a:gridCol w="1052623">
                  <a:extLst>
                    <a:ext uri="{9D8B030D-6E8A-4147-A177-3AD203B41FA5}">
                      <a16:colId xmlns:a16="http://schemas.microsoft.com/office/drawing/2014/main" val="20001"/>
                    </a:ext>
                  </a:extLst>
                </a:gridCol>
              </a:tblGrid>
              <a:tr h="496322">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21857">
                <a:tc>
                  <a:txBody>
                    <a:bodyPr/>
                    <a:lstStyle/>
                    <a:p>
                      <a:pPr algn="l" rtl="0" fontAlgn="b"/>
                      <a:r>
                        <a:rPr lang="es-MX" sz="1100" b="0" i="0" u="none" strike="noStrike" dirty="0">
                          <a:solidFill>
                            <a:srgbClr val="000000"/>
                          </a:solidFill>
                          <a:effectLst/>
                          <a:latin typeface="Georgia" panose="02040502050405020303" pitchFamily="18" charset="0"/>
                        </a:rPr>
                        <a:t>Universidad </a:t>
                      </a:r>
                      <a:r>
                        <a:rPr lang="es-MX" sz="1100" b="0" i="0" u="none" strike="noStrike" dirty="0" smtClean="0">
                          <a:solidFill>
                            <a:srgbClr val="000000"/>
                          </a:solidFill>
                          <a:effectLst/>
                          <a:latin typeface="Georgia" panose="02040502050405020303" pitchFamily="18" charset="0"/>
                        </a:rPr>
                        <a:t>Autónoma </a:t>
                      </a:r>
                      <a:r>
                        <a:rPr lang="es-MX" sz="1100" b="0" i="0" u="none" strike="noStrike" dirty="0">
                          <a:solidFill>
                            <a:srgbClr val="000000"/>
                          </a:solidFill>
                          <a:effectLst/>
                          <a:latin typeface="Georgia" panose="02040502050405020303" pitchFamily="18" charset="0"/>
                        </a:rPr>
                        <a:t>de Coahuila </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80.61</a:t>
                      </a:r>
                    </a:p>
                  </a:txBody>
                  <a:tcPr marL="9525" marR="9525" marT="9525" marB="0" anchor="ctr"/>
                </a:tc>
                <a:extLst>
                  <a:ext uri="{0D108BD9-81ED-4DB2-BD59-A6C34878D82A}">
                    <a16:rowId xmlns:a16="http://schemas.microsoft.com/office/drawing/2014/main" val="10001"/>
                  </a:ext>
                </a:extLst>
              </a:tr>
              <a:tr h="346232">
                <a:tc>
                  <a:txBody>
                    <a:bodyPr/>
                    <a:lstStyle/>
                    <a:p>
                      <a:pPr algn="l" rtl="0" fontAlgn="b"/>
                      <a:r>
                        <a:rPr lang="es-MX" sz="1100" b="0" i="0" u="none" strike="noStrike" dirty="0">
                          <a:solidFill>
                            <a:srgbClr val="000000"/>
                          </a:solidFill>
                          <a:effectLst/>
                          <a:latin typeface="Georgia" panose="02040502050405020303" pitchFamily="18" charset="0"/>
                        </a:rPr>
                        <a:t>Instituto </a:t>
                      </a:r>
                      <a:r>
                        <a:rPr lang="es-MX" sz="1100" b="0" i="0" u="none" strike="noStrike" dirty="0" smtClean="0">
                          <a:solidFill>
                            <a:srgbClr val="000000"/>
                          </a:solidFill>
                          <a:effectLst/>
                          <a:latin typeface="Georgia" panose="02040502050405020303" pitchFamily="18" charset="0"/>
                        </a:rPr>
                        <a:t>Tecnológico </a:t>
                      </a:r>
                      <a:r>
                        <a:rPr lang="es-MX" sz="1100" b="0" i="0" u="none" strike="noStrike" dirty="0">
                          <a:solidFill>
                            <a:srgbClr val="000000"/>
                          </a:solidFill>
                          <a:effectLst/>
                          <a:latin typeface="Georgia" panose="02040502050405020303" pitchFamily="18" charset="0"/>
                        </a:rPr>
                        <a:t>de Estudios Superiores de la Región </a:t>
                      </a:r>
                      <a:r>
                        <a:rPr lang="es-MX" sz="1100" b="0" i="0" u="none" strike="noStrike" dirty="0" smtClean="0">
                          <a:solidFill>
                            <a:srgbClr val="000000"/>
                          </a:solidFill>
                          <a:effectLst/>
                          <a:latin typeface="Georgia" panose="02040502050405020303" pitchFamily="18" charset="0"/>
                        </a:rPr>
                        <a:t>Carbonífera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94.37</a:t>
                      </a:r>
                    </a:p>
                  </a:txBody>
                  <a:tcPr marL="9525" marR="9525" marT="9525" marB="0" anchor="ctr"/>
                </a:tc>
                <a:extLst>
                  <a:ext uri="{0D108BD9-81ED-4DB2-BD59-A6C34878D82A}">
                    <a16:rowId xmlns:a16="http://schemas.microsoft.com/office/drawing/2014/main" val="10002"/>
                  </a:ext>
                </a:extLst>
              </a:tr>
              <a:tr h="346232">
                <a:tc>
                  <a:txBody>
                    <a:bodyPr/>
                    <a:lstStyle/>
                    <a:p>
                      <a:pPr algn="l" rtl="0" fontAlgn="b"/>
                      <a:r>
                        <a:rPr lang="es-MX" sz="1100" b="0" i="0" u="none" strike="noStrike" dirty="0">
                          <a:solidFill>
                            <a:srgbClr val="000000"/>
                          </a:solidFill>
                          <a:effectLst/>
                          <a:latin typeface="Georgia" panose="02040502050405020303" pitchFamily="18" charset="0"/>
                        </a:rPr>
                        <a:t>Universidad Tecnológica de Torreón</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98.32</a:t>
                      </a:r>
                    </a:p>
                  </a:txBody>
                  <a:tcPr marL="9525" marR="9525" marT="9525" marB="0" anchor="ctr"/>
                </a:tc>
                <a:extLst>
                  <a:ext uri="{0D108BD9-81ED-4DB2-BD59-A6C34878D82A}">
                    <a16:rowId xmlns:a16="http://schemas.microsoft.com/office/drawing/2014/main" val="10003"/>
                  </a:ext>
                </a:extLst>
              </a:tr>
              <a:tr h="317763">
                <a:tc>
                  <a:txBody>
                    <a:bodyPr/>
                    <a:lstStyle/>
                    <a:p>
                      <a:pPr algn="l" rtl="0" fontAlgn="b"/>
                      <a:r>
                        <a:rPr lang="es-MX" sz="1100" b="0" i="0" u="none" strike="noStrike" dirty="0">
                          <a:solidFill>
                            <a:srgbClr val="000000"/>
                          </a:solidFill>
                          <a:effectLst/>
                          <a:latin typeface="Georgia" panose="02040502050405020303" pitchFamily="18" charset="0"/>
                        </a:rPr>
                        <a:t>Instituto Tecnológico Superior de San Pedro</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91.93</a:t>
                      </a:r>
                    </a:p>
                  </a:txBody>
                  <a:tcPr marL="9525" marR="9525" marT="9525" marB="0" anchor="ctr"/>
                </a:tc>
                <a:extLst>
                  <a:ext uri="{0D108BD9-81ED-4DB2-BD59-A6C34878D82A}">
                    <a16:rowId xmlns:a16="http://schemas.microsoft.com/office/drawing/2014/main" val="10004"/>
                  </a:ext>
                </a:extLst>
              </a:tr>
              <a:tr h="360546">
                <a:tc>
                  <a:txBody>
                    <a:bodyPr/>
                    <a:lstStyle/>
                    <a:p>
                      <a:pPr algn="l" rtl="0" fontAlgn="b"/>
                      <a:r>
                        <a:rPr lang="es-MX" sz="1100" b="0" i="0" u="none" strike="noStrike" dirty="0">
                          <a:solidFill>
                            <a:srgbClr val="000000"/>
                          </a:solidFill>
                          <a:effectLst/>
                          <a:latin typeface="Georgia" panose="02040502050405020303" pitchFamily="18" charset="0"/>
                        </a:rPr>
                        <a:t>Universidad Politécnica </a:t>
                      </a:r>
                      <a:r>
                        <a:rPr lang="es-MX" sz="1100" b="0" i="0" u="none" strike="noStrike" dirty="0" smtClean="0">
                          <a:solidFill>
                            <a:srgbClr val="000000"/>
                          </a:solidFill>
                          <a:effectLst/>
                          <a:latin typeface="Georgia" panose="02040502050405020303" pitchFamily="18" charset="0"/>
                        </a:rPr>
                        <a:t>de </a:t>
                      </a:r>
                      <a:r>
                        <a:rPr lang="es-MX" sz="1100" b="0" i="0" u="none" strike="noStrike" dirty="0">
                          <a:solidFill>
                            <a:srgbClr val="000000"/>
                          </a:solidFill>
                          <a:effectLst/>
                          <a:latin typeface="Georgia" panose="02040502050405020303" pitchFamily="18" charset="0"/>
                        </a:rPr>
                        <a:t>la Región Laguna</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83.86</a:t>
                      </a:r>
                    </a:p>
                  </a:txBody>
                  <a:tcPr marL="9525" marR="9525" marT="9525" marB="0" anchor="ctr"/>
                </a:tc>
                <a:extLst>
                  <a:ext uri="{0D108BD9-81ED-4DB2-BD59-A6C34878D82A}">
                    <a16:rowId xmlns:a16="http://schemas.microsoft.com/office/drawing/2014/main" val="10005"/>
                  </a:ext>
                </a:extLst>
              </a:tr>
              <a:tr h="367847">
                <a:tc>
                  <a:txBody>
                    <a:bodyPr/>
                    <a:lstStyle/>
                    <a:p>
                      <a:pPr algn="l" rtl="0" fontAlgn="b"/>
                      <a:r>
                        <a:rPr lang="pt-BR" sz="1100" b="0" i="0" u="none" strike="noStrike" dirty="0">
                          <a:solidFill>
                            <a:srgbClr val="000000"/>
                          </a:solidFill>
                          <a:effectLst/>
                          <a:latin typeface="Georgia" panose="02040502050405020303" pitchFamily="18" charset="0"/>
                        </a:rPr>
                        <a:t>Instituto Tecnológico Superior de Monclova</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84.15</a:t>
                      </a:r>
                    </a:p>
                  </a:txBody>
                  <a:tcPr marL="9525" marR="9525" marT="9525" marB="0" anchor="ctr"/>
                </a:tc>
                <a:extLst>
                  <a:ext uri="{0D108BD9-81ED-4DB2-BD59-A6C34878D82A}">
                    <a16:rowId xmlns:a16="http://schemas.microsoft.com/office/drawing/2014/main" val="10006"/>
                  </a:ext>
                </a:extLst>
              </a:tr>
              <a:tr h="364863">
                <a:tc>
                  <a:txBody>
                    <a:bodyPr/>
                    <a:lstStyle/>
                    <a:p>
                      <a:pPr algn="l" rtl="0" fontAlgn="b"/>
                      <a:r>
                        <a:rPr lang="es-MX" sz="1100" b="0" i="0" u="none" strike="noStrike" dirty="0">
                          <a:solidFill>
                            <a:srgbClr val="000000"/>
                          </a:solidFill>
                          <a:effectLst/>
                          <a:latin typeface="Georgia" panose="02040502050405020303" pitchFamily="18" charset="0"/>
                        </a:rPr>
                        <a:t>Universidad Tecnológica de la Región Centro de Coahuila</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97.36</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9" name="Gráfico 8"/>
          <p:cNvGraphicFramePr/>
          <p:nvPr>
            <p:extLst>
              <p:ext uri="{D42A27DB-BD31-4B8C-83A1-F6EECF244321}">
                <p14:modId xmlns:p14="http://schemas.microsoft.com/office/powerpoint/2010/main" val="2774141701"/>
              </p:ext>
            </p:extLst>
          </p:nvPr>
        </p:nvGraphicFramePr>
        <p:xfrm>
          <a:off x="4933507" y="1064822"/>
          <a:ext cx="3657600" cy="2539616"/>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7507" y="4189939"/>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2241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18</a:t>
            </a:fld>
            <a:endParaRPr lang="es-MX"/>
          </a:p>
        </p:txBody>
      </p:sp>
      <p:sp>
        <p:nvSpPr>
          <p:cNvPr id="4" name="Título 1"/>
          <p:cNvSpPr txBox="1">
            <a:spLocks/>
          </p:cNvSpPr>
          <p:nvPr/>
        </p:nvSpPr>
        <p:spPr>
          <a:xfrm>
            <a:off x="1160721" y="223283"/>
            <a:ext cx="7430386" cy="510363"/>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latin typeface="Georgia" panose="02040502050405020303" pitchFamily="18" charset="0"/>
              </a:rPr>
              <a:t>Universidades				78.19%</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4241814515"/>
              </p:ext>
            </p:extLst>
          </p:nvPr>
        </p:nvGraphicFramePr>
        <p:xfrm>
          <a:off x="1240711" y="1095744"/>
          <a:ext cx="3331290" cy="3252972"/>
        </p:xfrm>
        <a:graphic>
          <a:graphicData uri="http://schemas.openxmlformats.org/drawingml/2006/table">
            <a:tbl>
              <a:tblPr>
                <a:tableStyleId>{8799B23B-EC83-4686-B30A-512413B5E67A}</a:tableStyleId>
              </a:tblPr>
              <a:tblGrid>
                <a:gridCol w="2204238">
                  <a:extLst>
                    <a:ext uri="{9D8B030D-6E8A-4147-A177-3AD203B41FA5}">
                      <a16:colId xmlns:a16="http://schemas.microsoft.com/office/drawing/2014/main" val="20000"/>
                    </a:ext>
                  </a:extLst>
                </a:gridCol>
                <a:gridCol w="1127052">
                  <a:extLst>
                    <a:ext uri="{9D8B030D-6E8A-4147-A177-3AD203B41FA5}">
                      <a16:colId xmlns:a16="http://schemas.microsoft.com/office/drawing/2014/main" val="20001"/>
                    </a:ext>
                  </a:extLst>
                </a:gridCol>
              </a:tblGrid>
              <a:tr h="54330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77447">
                <a:tc>
                  <a:txBody>
                    <a:bodyPr/>
                    <a:lstStyle/>
                    <a:p>
                      <a:pPr algn="l" rtl="0" fontAlgn="b"/>
                      <a:r>
                        <a:rPr lang="es-MX" sz="1100" b="0" i="0" u="none" strike="noStrike" dirty="0">
                          <a:solidFill>
                            <a:srgbClr val="000000"/>
                          </a:solidFill>
                          <a:effectLst/>
                          <a:latin typeface="Georgia" panose="02040502050405020303" pitchFamily="18" charset="0"/>
                        </a:rPr>
                        <a:t>Universidad Tecnológica de la Región </a:t>
                      </a:r>
                      <a:r>
                        <a:rPr lang="es-MX" sz="1100" b="0" i="0" u="none" strike="noStrike" dirty="0" smtClean="0">
                          <a:solidFill>
                            <a:srgbClr val="000000"/>
                          </a:solidFill>
                          <a:effectLst/>
                          <a:latin typeface="Georgia" panose="02040502050405020303" pitchFamily="18" charset="0"/>
                        </a:rPr>
                        <a:t>Carbonífera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86.94</a:t>
                      </a:r>
                    </a:p>
                  </a:txBody>
                  <a:tcPr marL="9525" marR="9525" marT="9525" marB="0" anchor="ctr"/>
                </a:tc>
                <a:extLst>
                  <a:ext uri="{0D108BD9-81ED-4DB2-BD59-A6C34878D82A}">
                    <a16:rowId xmlns:a16="http://schemas.microsoft.com/office/drawing/2014/main" val="10001"/>
                  </a:ext>
                </a:extLst>
              </a:tr>
              <a:tr h="379009">
                <a:tc>
                  <a:txBody>
                    <a:bodyPr/>
                    <a:lstStyle/>
                    <a:p>
                      <a:pPr algn="l" rtl="0" fontAlgn="b"/>
                      <a:r>
                        <a:rPr lang="es-MX" sz="1100" b="0" i="0" u="none" strike="noStrike" dirty="0">
                          <a:solidFill>
                            <a:srgbClr val="000000"/>
                          </a:solidFill>
                          <a:effectLst/>
                          <a:latin typeface="Georgia" panose="02040502050405020303" pitchFamily="18" charset="0"/>
                        </a:rPr>
                        <a:t>Universidad Tecnológica de Saltillo</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22.47</a:t>
                      </a:r>
                    </a:p>
                  </a:txBody>
                  <a:tcPr marL="9525" marR="9525" marT="9525" marB="0" anchor="ctr"/>
                </a:tc>
                <a:extLst>
                  <a:ext uri="{0D108BD9-81ED-4DB2-BD59-A6C34878D82A}">
                    <a16:rowId xmlns:a16="http://schemas.microsoft.com/office/drawing/2014/main" val="10002"/>
                  </a:ext>
                </a:extLst>
              </a:tr>
              <a:tr h="379009">
                <a:tc>
                  <a:txBody>
                    <a:bodyPr/>
                    <a:lstStyle/>
                    <a:p>
                      <a:pPr algn="l" rtl="0" fontAlgn="b"/>
                      <a:r>
                        <a:rPr lang="es-MX" sz="1100" b="0" i="0" u="none" strike="noStrike" dirty="0">
                          <a:solidFill>
                            <a:srgbClr val="000000"/>
                          </a:solidFill>
                          <a:effectLst/>
                          <a:latin typeface="Georgia" panose="02040502050405020303" pitchFamily="18" charset="0"/>
                        </a:rPr>
                        <a:t>Instituto Tecnológico de Estudios Superiores de Ciudad Acuña</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80.07</a:t>
                      </a:r>
                    </a:p>
                  </a:txBody>
                  <a:tcPr marL="9525" marR="9525" marT="9525" marB="0" anchor="ctr"/>
                </a:tc>
                <a:extLst>
                  <a:ext uri="{0D108BD9-81ED-4DB2-BD59-A6C34878D82A}">
                    <a16:rowId xmlns:a16="http://schemas.microsoft.com/office/drawing/2014/main" val="10003"/>
                  </a:ext>
                </a:extLst>
              </a:tr>
              <a:tr h="377447">
                <a:tc>
                  <a:txBody>
                    <a:bodyPr/>
                    <a:lstStyle/>
                    <a:p>
                      <a:pPr algn="l" rtl="0" fontAlgn="b"/>
                      <a:r>
                        <a:rPr lang="es-MX" sz="1100" b="0" i="0" u="none" strike="noStrike" dirty="0">
                          <a:solidFill>
                            <a:srgbClr val="000000"/>
                          </a:solidFill>
                          <a:effectLst/>
                          <a:latin typeface="Georgia" panose="02040502050405020303" pitchFamily="18" charset="0"/>
                        </a:rPr>
                        <a:t>Instituto Tecnológico Superior de Melchor Múzquiz</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70.79</a:t>
                      </a:r>
                    </a:p>
                  </a:txBody>
                  <a:tcPr marL="9525" marR="9525" marT="9525" marB="0" anchor="ctr"/>
                </a:tc>
                <a:extLst>
                  <a:ext uri="{0D108BD9-81ED-4DB2-BD59-A6C34878D82A}">
                    <a16:rowId xmlns:a16="http://schemas.microsoft.com/office/drawing/2014/main" val="10004"/>
                  </a:ext>
                </a:extLst>
              </a:tr>
              <a:tr h="394678">
                <a:tc>
                  <a:txBody>
                    <a:bodyPr/>
                    <a:lstStyle/>
                    <a:p>
                      <a:pPr algn="l" rtl="0" fontAlgn="b"/>
                      <a:r>
                        <a:rPr lang="es-MX" sz="1100" b="0" i="0" u="none" strike="noStrike" dirty="0">
                          <a:solidFill>
                            <a:srgbClr val="000000"/>
                          </a:solidFill>
                          <a:effectLst/>
                          <a:latin typeface="Georgia" panose="02040502050405020303" pitchFamily="18" charset="0"/>
                        </a:rPr>
                        <a:t>Universidad Tecnológica de Coahuila</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81.55</a:t>
                      </a:r>
                    </a:p>
                  </a:txBody>
                  <a:tcPr marL="9525" marR="9525" marT="9525" marB="0" anchor="ctr"/>
                </a:tc>
                <a:extLst>
                  <a:ext uri="{0D108BD9-81ED-4DB2-BD59-A6C34878D82A}">
                    <a16:rowId xmlns:a16="http://schemas.microsoft.com/office/drawing/2014/main" val="10005"/>
                  </a:ext>
                </a:extLst>
              </a:tr>
              <a:tr h="402670">
                <a:tc>
                  <a:txBody>
                    <a:bodyPr/>
                    <a:lstStyle/>
                    <a:p>
                      <a:pPr algn="l" rtl="0" fontAlgn="ctr"/>
                      <a:r>
                        <a:rPr lang="es-MX" sz="1100" b="0" i="0" u="none" strike="noStrike" dirty="0">
                          <a:solidFill>
                            <a:srgbClr val="000000"/>
                          </a:solidFill>
                          <a:effectLst/>
                          <a:latin typeface="Georgia" panose="02040502050405020303" pitchFamily="18" charset="0"/>
                        </a:rPr>
                        <a:t>Universidad Politécnica de Monclova</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80.08</a:t>
                      </a:r>
                    </a:p>
                  </a:txBody>
                  <a:tcPr marL="9525" marR="9525" marT="9525" marB="0" anchor="ctr"/>
                </a:tc>
                <a:extLst>
                  <a:ext uri="{0D108BD9-81ED-4DB2-BD59-A6C34878D82A}">
                    <a16:rowId xmlns:a16="http://schemas.microsoft.com/office/drawing/2014/main" val="10006"/>
                  </a:ext>
                </a:extLst>
              </a:tr>
              <a:tr h="399404">
                <a:tc>
                  <a:txBody>
                    <a:bodyPr/>
                    <a:lstStyle/>
                    <a:p>
                      <a:pPr algn="l" rtl="0" fontAlgn="b"/>
                      <a:r>
                        <a:rPr lang="es-MX" sz="1100" b="0" i="0" u="none" strike="noStrike" dirty="0">
                          <a:solidFill>
                            <a:srgbClr val="000000"/>
                          </a:solidFill>
                          <a:effectLst/>
                          <a:latin typeface="Georgia" panose="02040502050405020303" pitchFamily="18" charset="0"/>
                        </a:rPr>
                        <a:t>Universidad Tecnológica del Norte de Coahuila</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93.14</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6" name="Google Shape;157;p23"/>
          <p:cNvGraphicFramePr/>
          <p:nvPr>
            <p:extLst>
              <p:ext uri="{D42A27DB-BD31-4B8C-83A1-F6EECF244321}">
                <p14:modId xmlns:p14="http://schemas.microsoft.com/office/powerpoint/2010/main" val="1738827187"/>
              </p:ext>
            </p:extLst>
          </p:nvPr>
        </p:nvGraphicFramePr>
        <p:xfrm>
          <a:off x="4875914" y="1095744"/>
          <a:ext cx="3299392" cy="1187359"/>
        </p:xfrm>
        <a:graphic>
          <a:graphicData uri="http://schemas.openxmlformats.org/drawingml/2006/table">
            <a:tbl>
              <a:tblPr>
                <a:tableStyleId>{8799B23B-EC83-4686-B30A-512413B5E67A}</a:tableStyleId>
              </a:tblPr>
              <a:tblGrid>
                <a:gridCol w="2108545">
                  <a:extLst>
                    <a:ext uri="{9D8B030D-6E8A-4147-A177-3AD203B41FA5}">
                      <a16:colId xmlns:a16="http://schemas.microsoft.com/office/drawing/2014/main" val="20000"/>
                    </a:ext>
                  </a:extLst>
                </a:gridCol>
                <a:gridCol w="1190847">
                  <a:extLst>
                    <a:ext uri="{9D8B030D-6E8A-4147-A177-3AD203B41FA5}">
                      <a16:colId xmlns:a16="http://schemas.microsoft.com/office/drawing/2014/main" val="20001"/>
                    </a:ext>
                  </a:extLst>
                </a:gridCol>
              </a:tblGrid>
              <a:tr h="496322">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21857">
                <a:tc>
                  <a:txBody>
                    <a:bodyPr/>
                    <a:lstStyle/>
                    <a:p>
                      <a:pPr algn="l" rtl="0" fontAlgn="b"/>
                      <a:r>
                        <a:rPr lang="es-MX" sz="1100" b="0" i="0" u="none" strike="noStrike" dirty="0">
                          <a:solidFill>
                            <a:srgbClr val="000000"/>
                          </a:solidFill>
                          <a:effectLst/>
                          <a:latin typeface="Georgia" panose="02040502050405020303" pitchFamily="18" charset="0"/>
                        </a:rPr>
                        <a:t>Universidad Politécnica de Piedras Negras</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47.95</a:t>
                      </a:r>
                    </a:p>
                  </a:txBody>
                  <a:tcPr marL="9525" marR="9525" marT="9525" marB="0" anchor="ctr"/>
                </a:tc>
                <a:extLst>
                  <a:ext uri="{0D108BD9-81ED-4DB2-BD59-A6C34878D82A}">
                    <a16:rowId xmlns:a16="http://schemas.microsoft.com/office/drawing/2014/main" val="10001"/>
                  </a:ext>
                </a:extLst>
              </a:tr>
              <a:tr h="346232">
                <a:tc>
                  <a:txBody>
                    <a:bodyPr/>
                    <a:lstStyle/>
                    <a:p>
                      <a:pPr algn="l" rtl="0" fontAlgn="b"/>
                      <a:r>
                        <a:rPr lang="es-MX" sz="1100" b="0" i="0" u="none" strike="noStrike" dirty="0">
                          <a:solidFill>
                            <a:srgbClr val="000000"/>
                          </a:solidFill>
                          <a:effectLst/>
                          <a:latin typeface="Georgia" panose="02040502050405020303" pitchFamily="18" charset="0"/>
                        </a:rPr>
                        <a:t>Universidad Politécnica de Ramos Arizpe</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57.43</a:t>
                      </a:r>
                    </a:p>
                  </a:txBody>
                  <a:tcPr marL="9525" marR="9525" marT="9525" marB="0" anchor="ctr"/>
                </a:tc>
                <a:extLst>
                  <a:ext uri="{0D108BD9-81ED-4DB2-BD59-A6C34878D82A}">
                    <a16:rowId xmlns:a16="http://schemas.microsoft.com/office/drawing/2014/main" val="10002"/>
                  </a:ext>
                </a:extLst>
              </a:tr>
            </a:tbl>
          </a:graphicData>
        </a:graphic>
      </p:graphicFrame>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7507" y="4189939"/>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6734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8316" y="201576"/>
            <a:ext cx="7432158" cy="553336"/>
          </a:xfrm>
          <a:ln>
            <a:solidFill>
              <a:srgbClr val="D119AA"/>
            </a:solidFill>
          </a:ln>
        </p:spPr>
        <p:txBody>
          <a:bodyPr/>
          <a:lstStyle/>
          <a:p>
            <a:r>
              <a:rPr lang="es-MX" dirty="0" smtClean="0">
                <a:solidFill>
                  <a:schemeClr val="tx1"/>
                </a:solidFill>
                <a:latin typeface="Georgia" panose="02040502050405020303" pitchFamily="18" charset="0"/>
              </a:rPr>
              <a:t>Municipios					37.54%</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19</a:t>
            </a:fld>
            <a:endParaRPr lang="es-MX"/>
          </a:p>
        </p:txBody>
      </p:sp>
      <p:graphicFrame>
        <p:nvGraphicFramePr>
          <p:cNvPr id="4" name="Google Shape;157;p23"/>
          <p:cNvGraphicFramePr/>
          <p:nvPr>
            <p:extLst>
              <p:ext uri="{D42A27DB-BD31-4B8C-83A1-F6EECF244321}">
                <p14:modId xmlns:p14="http://schemas.microsoft.com/office/powerpoint/2010/main" val="3450590030"/>
              </p:ext>
            </p:extLst>
          </p:nvPr>
        </p:nvGraphicFramePr>
        <p:xfrm>
          <a:off x="1474627" y="1117009"/>
          <a:ext cx="2523215" cy="2625651"/>
        </p:xfrm>
        <a:graphic>
          <a:graphicData uri="http://schemas.openxmlformats.org/drawingml/2006/table">
            <a:tbl>
              <a:tblPr>
                <a:tableStyleId>{8799B23B-EC83-4686-B30A-512413B5E67A}</a:tableStyleId>
              </a:tblPr>
              <a:tblGrid>
                <a:gridCol w="1587549">
                  <a:extLst>
                    <a:ext uri="{9D8B030D-6E8A-4147-A177-3AD203B41FA5}">
                      <a16:colId xmlns:a16="http://schemas.microsoft.com/office/drawing/2014/main" val="20000"/>
                    </a:ext>
                  </a:extLst>
                </a:gridCol>
                <a:gridCol w="935666">
                  <a:extLst>
                    <a:ext uri="{9D8B030D-6E8A-4147-A177-3AD203B41FA5}">
                      <a16:colId xmlns:a16="http://schemas.microsoft.com/office/drawing/2014/main" val="20001"/>
                    </a:ext>
                  </a:extLst>
                </a:gridCol>
              </a:tblGrid>
              <a:tr h="54330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706">
                <a:tc>
                  <a:txBody>
                    <a:bodyPr/>
                    <a:lstStyle/>
                    <a:p>
                      <a:pPr algn="l" rtl="0" fontAlgn="ctr"/>
                      <a:r>
                        <a:rPr lang="es-MX" sz="1100" u="none" strike="noStrike" dirty="0">
                          <a:effectLst/>
                          <a:latin typeface="Georgia" panose="02040502050405020303" pitchFamily="18" charset="0"/>
                        </a:rPr>
                        <a:t>Abasolo</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14.2</a:t>
                      </a:r>
                    </a:p>
                  </a:txBody>
                  <a:tcPr marL="9525" marR="9525" marT="9525" marB="0" anchor="ctr"/>
                </a:tc>
                <a:extLst>
                  <a:ext uri="{0D108BD9-81ED-4DB2-BD59-A6C34878D82A}">
                    <a16:rowId xmlns:a16="http://schemas.microsoft.com/office/drawing/2014/main" val="10001"/>
                  </a:ext>
                </a:extLst>
              </a:tr>
              <a:tr h="287079">
                <a:tc>
                  <a:txBody>
                    <a:bodyPr/>
                    <a:lstStyle/>
                    <a:p>
                      <a:pPr algn="l" rtl="0" fontAlgn="ctr"/>
                      <a:r>
                        <a:rPr lang="es-MX" sz="1100" u="none" strike="noStrike" dirty="0">
                          <a:effectLst/>
                          <a:latin typeface="Georgia" panose="02040502050405020303" pitchFamily="18" charset="0"/>
                        </a:rPr>
                        <a:t>Acuña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28.69</a:t>
                      </a:r>
                    </a:p>
                  </a:txBody>
                  <a:tcPr marL="9525" marR="9525" marT="9525" marB="0" anchor="ctr"/>
                </a:tc>
                <a:extLst>
                  <a:ext uri="{0D108BD9-81ED-4DB2-BD59-A6C34878D82A}">
                    <a16:rowId xmlns:a16="http://schemas.microsoft.com/office/drawing/2014/main" val="10002"/>
                  </a:ext>
                </a:extLst>
              </a:tr>
              <a:tr h="308344">
                <a:tc>
                  <a:txBody>
                    <a:bodyPr/>
                    <a:lstStyle/>
                    <a:p>
                      <a:pPr algn="l" rtl="0" fontAlgn="ctr"/>
                      <a:r>
                        <a:rPr lang="es-MX" sz="1100" u="none" strike="noStrike" dirty="0">
                          <a:effectLst/>
                          <a:latin typeface="Georgia" panose="02040502050405020303" pitchFamily="18" charset="0"/>
                        </a:rPr>
                        <a:t>Allende </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13.37</a:t>
                      </a:r>
                    </a:p>
                  </a:txBody>
                  <a:tcPr marL="9525" marR="9525" marT="9525" marB="0" anchor="ctr"/>
                </a:tc>
                <a:extLst>
                  <a:ext uri="{0D108BD9-81ED-4DB2-BD59-A6C34878D82A}">
                    <a16:rowId xmlns:a16="http://schemas.microsoft.com/office/drawing/2014/main" val="10003"/>
                  </a:ext>
                </a:extLst>
              </a:tr>
              <a:tr h="308345">
                <a:tc>
                  <a:txBody>
                    <a:bodyPr/>
                    <a:lstStyle/>
                    <a:p>
                      <a:pPr algn="l" rtl="0" fontAlgn="ctr"/>
                      <a:r>
                        <a:rPr lang="es-MX" sz="1100" u="none" strike="noStrike" dirty="0">
                          <a:effectLst/>
                          <a:latin typeface="Georgia" panose="02040502050405020303" pitchFamily="18" charset="0"/>
                        </a:rPr>
                        <a:t>Arteaga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73.46</a:t>
                      </a:r>
                    </a:p>
                  </a:txBody>
                  <a:tcPr marL="9525" marR="9525" marT="9525" marB="0" anchor="ctr"/>
                </a:tc>
                <a:extLst>
                  <a:ext uri="{0D108BD9-81ED-4DB2-BD59-A6C34878D82A}">
                    <a16:rowId xmlns:a16="http://schemas.microsoft.com/office/drawing/2014/main" val="10004"/>
                  </a:ext>
                </a:extLst>
              </a:tr>
              <a:tr h="297711">
                <a:tc>
                  <a:txBody>
                    <a:bodyPr/>
                    <a:lstStyle/>
                    <a:p>
                      <a:pPr algn="l" rtl="0" fontAlgn="ctr"/>
                      <a:r>
                        <a:rPr lang="es-MX" sz="1100" u="none" strike="noStrike" dirty="0">
                          <a:effectLst/>
                          <a:latin typeface="Georgia" panose="02040502050405020303" pitchFamily="18" charset="0"/>
                        </a:rPr>
                        <a:t>Candela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34.38</a:t>
                      </a:r>
                    </a:p>
                  </a:txBody>
                  <a:tcPr marL="9525" marR="9525" marT="9525" marB="0" anchor="ctr"/>
                </a:tc>
                <a:extLst>
                  <a:ext uri="{0D108BD9-81ED-4DB2-BD59-A6C34878D82A}">
                    <a16:rowId xmlns:a16="http://schemas.microsoft.com/office/drawing/2014/main" val="10005"/>
                  </a:ext>
                </a:extLst>
              </a:tr>
              <a:tr h="287079">
                <a:tc>
                  <a:txBody>
                    <a:bodyPr/>
                    <a:lstStyle/>
                    <a:p>
                      <a:pPr algn="l" rtl="0" fontAlgn="ctr"/>
                      <a:r>
                        <a:rPr lang="es-MX" sz="1100" u="none" strike="noStrike" dirty="0">
                          <a:effectLst/>
                          <a:latin typeface="Georgia" panose="02040502050405020303" pitchFamily="18" charset="0"/>
                        </a:rPr>
                        <a:t>Castaños</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19.01</a:t>
                      </a:r>
                    </a:p>
                  </a:txBody>
                  <a:tcPr marL="9525" marR="9525" marT="9525" marB="0" anchor="ctr"/>
                </a:tc>
                <a:extLst>
                  <a:ext uri="{0D108BD9-81ED-4DB2-BD59-A6C34878D82A}">
                    <a16:rowId xmlns:a16="http://schemas.microsoft.com/office/drawing/2014/main" val="10006"/>
                  </a:ext>
                </a:extLst>
              </a:tr>
              <a:tr h="287079">
                <a:tc>
                  <a:txBody>
                    <a:bodyPr/>
                    <a:lstStyle/>
                    <a:p>
                      <a:pPr algn="l" rtl="0" fontAlgn="ctr"/>
                      <a:r>
                        <a:rPr lang="es-MX" sz="1100" u="none" strike="noStrike" dirty="0" smtClean="0">
                          <a:effectLst/>
                          <a:latin typeface="Georgia" panose="02040502050405020303" pitchFamily="18" charset="0"/>
                        </a:rPr>
                        <a:t>Cuatro Ciénegas</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23.16</a:t>
                      </a:r>
                    </a:p>
                  </a:txBody>
                  <a:tcPr marL="9525" marR="9525" marT="9525" marB="0" anchor="ctr"/>
                </a:tc>
                <a:extLst>
                  <a:ext uri="{0D108BD9-81ED-4DB2-BD59-A6C34878D82A}">
                    <a16:rowId xmlns:a16="http://schemas.microsoft.com/office/drawing/2014/main" val="10007"/>
                  </a:ext>
                </a:extLst>
              </a:tr>
            </a:tbl>
          </a:graphicData>
        </a:graphic>
      </p:graphicFrame>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316" y="4312950"/>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Gráfico 9"/>
          <p:cNvGraphicFramePr/>
          <p:nvPr>
            <p:extLst>
              <p:ext uri="{D42A27DB-BD31-4B8C-83A1-F6EECF244321}">
                <p14:modId xmlns:p14="http://schemas.microsoft.com/office/powerpoint/2010/main" val="2887039965"/>
              </p:ext>
            </p:extLst>
          </p:nvPr>
        </p:nvGraphicFramePr>
        <p:xfrm>
          <a:off x="4960088" y="1192678"/>
          <a:ext cx="3152554" cy="26825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756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4909" y="388064"/>
            <a:ext cx="2106600" cy="546885"/>
          </a:xfrm>
          <a:ln>
            <a:solidFill>
              <a:srgbClr val="D119AA"/>
            </a:solidFill>
          </a:ln>
        </p:spPr>
        <p:txBody>
          <a:bodyPr/>
          <a:lstStyle/>
          <a:p>
            <a:pPr algn="ctr"/>
            <a:r>
              <a:rPr lang="es-MX" dirty="0" smtClean="0">
                <a:solidFill>
                  <a:schemeClr val="tx1"/>
                </a:solidFill>
                <a:latin typeface="Georgia" panose="02040502050405020303" pitchFamily="18" charset="0"/>
              </a:rPr>
              <a:t>Índice </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a:t>
            </a:fld>
            <a:endParaRPr lang="es-MX"/>
          </a:p>
        </p:txBody>
      </p:sp>
      <p:sp>
        <p:nvSpPr>
          <p:cNvPr id="8" name="CuadroTexto 7"/>
          <p:cNvSpPr txBox="1"/>
          <p:nvPr/>
        </p:nvSpPr>
        <p:spPr>
          <a:xfrm>
            <a:off x="1678209" y="1601189"/>
            <a:ext cx="6431622" cy="2431435"/>
          </a:xfrm>
          <a:prstGeom prst="rect">
            <a:avLst/>
          </a:prstGeom>
          <a:noFill/>
        </p:spPr>
        <p:txBody>
          <a:bodyPr wrap="square" rtlCol="0">
            <a:spAutoFit/>
          </a:bodyPr>
          <a:lstStyle/>
          <a:p>
            <a:pPr marL="342900" indent="-342900" algn="just">
              <a:buFont typeface="Wingdings" panose="05000000000000000000" pitchFamily="2" charset="2"/>
              <a:buChar char="q"/>
            </a:pPr>
            <a:r>
              <a:rPr lang="es-MX" sz="1600" dirty="0" smtClean="0">
                <a:latin typeface="Georgia" panose="02040502050405020303" pitchFamily="18" charset="0"/>
              </a:rPr>
              <a:t>Metodología Aplicada en la Evaluación a la Plataforma Nacional de Transparencia.</a:t>
            </a:r>
          </a:p>
          <a:p>
            <a:pPr algn="just"/>
            <a:endParaRPr lang="es-MX" sz="1600" dirty="0" smtClean="0">
              <a:latin typeface="Georgia" panose="02040502050405020303" pitchFamily="18" charset="0"/>
            </a:endParaRPr>
          </a:p>
          <a:p>
            <a:pPr marL="342900" indent="-342900" algn="just">
              <a:buFont typeface="Wingdings" panose="05000000000000000000" pitchFamily="2" charset="2"/>
              <a:buChar char="q"/>
            </a:pPr>
            <a:r>
              <a:rPr lang="es-MX" sz="1600" dirty="0">
                <a:latin typeface="Georgia" panose="02040502050405020303" pitchFamily="18" charset="0"/>
              </a:rPr>
              <a:t>Resultados Obtenidos </a:t>
            </a:r>
            <a:r>
              <a:rPr lang="es-MX" sz="1600" dirty="0" smtClean="0">
                <a:latin typeface="Georgia" panose="02040502050405020303" pitchFamily="18" charset="0"/>
              </a:rPr>
              <a:t>por </a:t>
            </a:r>
            <a:r>
              <a:rPr lang="es-MX" sz="1600" dirty="0">
                <a:latin typeface="Georgia" panose="02040502050405020303" pitchFamily="18" charset="0"/>
              </a:rPr>
              <a:t>los Sujetos </a:t>
            </a:r>
            <a:r>
              <a:rPr lang="es-MX" sz="1600" dirty="0" smtClean="0">
                <a:latin typeface="Georgia" panose="02040502050405020303" pitchFamily="18" charset="0"/>
              </a:rPr>
              <a:t>Obligados del Estado </a:t>
            </a:r>
            <a:r>
              <a:rPr lang="es-MX" sz="1600" dirty="0">
                <a:latin typeface="Georgia" panose="02040502050405020303" pitchFamily="18" charset="0"/>
              </a:rPr>
              <a:t>de Coahuila de Zaragoza</a:t>
            </a:r>
            <a:r>
              <a:rPr lang="es-MX" sz="1600" dirty="0" smtClean="0">
                <a:latin typeface="Georgia" panose="02040502050405020303" pitchFamily="18" charset="0"/>
              </a:rPr>
              <a:t>.</a:t>
            </a:r>
          </a:p>
          <a:p>
            <a:pPr algn="just"/>
            <a:endParaRPr lang="es-MX" sz="1600" dirty="0">
              <a:latin typeface="Georgia" panose="02040502050405020303" pitchFamily="18" charset="0"/>
            </a:endParaRPr>
          </a:p>
          <a:p>
            <a:pPr marL="342900" indent="-342900" algn="just">
              <a:buFont typeface="Wingdings" panose="05000000000000000000" pitchFamily="2" charset="2"/>
              <a:buChar char="q"/>
            </a:pPr>
            <a:r>
              <a:rPr lang="es-MX" sz="1600" dirty="0">
                <a:latin typeface="Georgia" panose="02040502050405020303" pitchFamily="18" charset="0"/>
              </a:rPr>
              <a:t>Promedios  por grupos </a:t>
            </a:r>
            <a:r>
              <a:rPr lang="es-MX" sz="1600" dirty="0" smtClean="0">
                <a:latin typeface="Georgia" panose="02040502050405020303" pitchFamily="18" charset="0"/>
              </a:rPr>
              <a:t>de  </a:t>
            </a:r>
            <a:r>
              <a:rPr lang="es-MX" sz="1600" dirty="0">
                <a:latin typeface="Georgia" panose="02040502050405020303" pitchFamily="18" charset="0"/>
              </a:rPr>
              <a:t>Sujetos </a:t>
            </a:r>
            <a:r>
              <a:rPr lang="es-MX" sz="1600" dirty="0" smtClean="0">
                <a:latin typeface="Georgia" panose="02040502050405020303" pitchFamily="18" charset="0"/>
              </a:rPr>
              <a:t>Obligados en el Estado </a:t>
            </a:r>
            <a:r>
              <a:rPr lang="es-MX" sz="1600" dirty="0">
                <a:latin typeface="Georgia" panose="02040502050405020303" pitchFamily="18" charset="0"/>
              </a:rPr>
              <a:t>de Coahuila de Zaragoza</a:t>
            </a:r>
          </a:p>
          <a:p>
            <a:endParaRPr lang="es-MX" sz="2400" dirty="0">
              <a:latin typeface="+mj-lt"/>
            </a:endParaRPr>
          </a:p>
        </p:txBody>
      </p:sp>
      <p:pic>
        <p:nvPicPr>
          <p:cNvPr id="9"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4128" y="554149"/>
            <a:ext cx="1504657" cy="7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229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20</a:t>
            </a:fld>
            <a:endParaRPr lang="es-MX"/>
          </a:p>
        </p:txBody>
      </p:sp>
      <p:graphicFrame>
        <p:nvGraphicFramePr>
          <p:cNvPr id="4" name="Google Shape;157;p23"/>
          <p:cNvGraphicFramePr/>
          <p:nvPr>
            <p:extLst>
              <p:ext uri="{D42A27DB-BD31-4B8C-83A1-F6EECF244321}">
                <p14:modId xmlns:p14="http://schemas.microsoft.com/office/powerpoint/2010/main" val="194766716"/>
              </p:ext>
            </p:extLst>
          </p:nvPr>
        </p:nvGraphicFramePr>
        <p:xfrm>
          <a:off x="2208275" y="1117008"/>
          <a:ext cx="2523215" cy="2625651"/>
        </p:xfrm>
        <a:graphic>
          <a:graphicData uri="http://schemas.openxmlformats.org/drawingml/2006/table">
            <a:tbl>
              <a:tblPr>
                <a:tableStyleId>{8799B23B-EC83-4686-B30A-512413B5E67A}</a:tableStyleId>
              </a:tblPr>
              <a:tblGrid>
                <a:gridCol w="1587549">
                  <a:extLst>
                    <a:ext uri="{9D8B030D-6E8A-4147-A177-3AD203B41FA5}">
                      <a16:colId xmlns:a16="http://schemas.microsoft.com/office/drawing/2014/main" val="20000"/>
                    </a:ext>
                  </a:extLst>
                </a:gridCol>
                <a:gridCol w="935666">
                  <a:extLst>
                    <a:ext uri="{9D8B030D-6E8A-4147-A177-3AD203B41FA5}">
                      <a16:colId xmlns:a16="http://schemas.microsoft.com/office/drawing/2014/main" val="20001"/>
                    </a:ext>
                  </a:extLst>
                </a:gridCol>
              </a:tblGrid>
              <a:tr h="54330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706">
                <a:tc>
                  <a:txBody>
                    <a:bodyPr/>
                    <a:lstStyle/>
                    <a:p>
                      <a:pPr algn="l" rtl="0" fontAlgn="ctr"/>
                      <a:r>
                        <a:rPr lang="es-MX" sz="1200" b="0" i="0" u="none" strike="noStrike" dirty="0">
                          <a:solidFill>
                            <a:srgbClr val="000000"/>
                          </a:solidFill>
                          <a:effectLst/>
                          <a:latin typeface="Georgia" panose="02040502050405020303" pitchFamily="18" charset="0"/>
                        </a:rPr>
                        <a:t>Escobedo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33.03</a:t>
                      </a:r>
                    </a:p>
                  </a:txBody>
                  <a:tcPr marL="9525" marR="9525" marT="9525" marB="0" anchor="ctr"/>
                </a:tc>
                <a:extLst>
                  <a:ext uri="{0D108BD9-81ED-4DB2-BD59-A6C34878D82A}">
                    <a16:rowId xmlns:a16="http://schemas.microsoft.com/office/drawing/2014/main" val="10001"/>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Francisco I. Madero</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1.74</a:t>
                      </a:r>
                    </a:p>
                  </a:txBody>
                  <a:tcPr marL="9525" marR="9525" marT="9525" marB="0" anchor="ctr"/>
                </a:tc>
                <a:extLst>
                  <a:ext uri="{0D108BD9-81ED-4DB2-BD59-A6C34878D82A}">
                    <a16:rowId xmlns:a16="http://schemas.microsoft.com/office/drawing/2014/main" val="10002"/>
                  </a:ext>
                </a:extLst>
              </a:tr>
              <a:tr h="308344">
                <a:tc>
                  <a:txBody>
                    <a:bodyPr/>
                    <a:lstStyle/>
                    <a:p>
                      <a:pPr algn="l" rtl="0" fontAlgn="ctr"/>
                      <a:r>
                        <a:rPr lang="es-MX" sz="1200" b="0" i="0" u="none" strike="noStrike" dirty="0">
                          <a:solidFill>
                            <a:srgbClr val="000000"/>
                          </a:solidFill>
                          <a:effectLst/>
                          <a:latin typeface="Georgia" panose="02040502050405020303" pitchFamily="18" charset="0"/>
                        </a:rPr>
                        <a:t>Frontera</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77.58</a:t>
                      </a:r>
                    </a:p>
                  </a:txBody>
                  <a:tcPr marL="9525" marR="9525" marT="9525" marB="0" anchor="ctr"/>
                </a:tc>
                <a:extLst>
                  <a:ext uri="{0D108BD9-81ED-4DB2-BD59-A6C34878D82A}">
                    <a16:rowId xmlns:a16="http://schemas.microsoft.com/office/drawing/2014/main" val="10003"/>
                  </a:ext>
                </a:extLst>
              </a:tr>
              <a:tr h="308345">
                <a:tc>
                  <a:txBody>
                    <a:bodyPr/>
                    <a:lstStyle/>
                    <a:p>
                      <a:pPr algn="l" rtl="0" fontAlgn="ctr"/>
                      <a:r>
                        <a:rPr lang="es-MX" sz="1200" b="0" i="0" u="none" strike="noStrike" dirty="0">
                          <a:solidFill>
                            <a:srgbClr val="000000"/>
                          </a:solidFill>
                          <a:effectLst/>
                          <a:latin typeface="Georgia" panose="02040502050405020303" pitchFamily="18" charset="0"/>
                        </a:rPr>
                        <a:t>Gral. Cepeda</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91.94</a:t>
                      </a:r>
                    </a:p>
                  </a:txBody>
                  <a:tcPr marL="9525" marR="9525" marT="9525" marB="0" anchor="ctr"/>
                </a:tc>
                <a:extLst>
                  <a:ext uri="{0D108BD9-81ED-4DB2-BD59-A6C34878D82A}">
                    <a16:rowId xmlns:a16="http://schemas.microsoft.com/office/drawing/2014/main" val="10004"/>
                  </a:ext>
                </a:extLst>
              </a:tr>
              <a:tr h="297711">
                <a:tc>
                  <a:txBody>
                    <a:bodyPr/>
                    <a:lstStyle/>
                    <a:p>
                      <a:pPr algn="l" rtl="0" fontAlgn="ctr"/>
                      <a:r>
                        <a:rPr lang="es-MX" sz="1200" b="0" i="0" u="none" strike="noStrike" dirty="0">
                          <a:solidFill>
                            <a:srgbClr val="000000"/>
                          </a:solidFill>
                          <a:effectLst/>
                          <a:latin typeface="Georgia" panose="02040502050405020303" pitchFamily="18" charset="0"/>
                        </a:rPr>
                        <a:t>Guerrero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6.38</a:t>
                      </a:r>
                    </a:p>
                  </a:txBody>
                  <a:tcPr marL="9525" marR="9525" marT="9525" marB="0" anchor="ctr"/>
                </a:tc>
                <a:extLst>
                  <a:ext uri="{0D108BD9-81ED-4DB2-BD59-A6C34878D82A}">
                    <a16:rowId xmlns:a16="http://schemas.microsoft.com/office/drawing/2014/main" val="10005"/>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Hidalgo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3.61</a:t>
                      </a:r>
                    </a:p>
                  </a:txBody>
                  <a:tcPr marL="9525" marR="9525" marT="9525" marB="0" anchor="ctr"/>
                </a:tc>
                <a:extLst>
                  <a:ext uri="{0D108BD9-81ED-4DB2-BD59-A6C34878D82A}">
                    <a16:rowId xmlns:a16="http://schemas.microsoft.com/office/drawing/2014/main" val="10006"/>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Jiménez</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26.92</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5" name="Google Shape;157;p23"/>
          <p:cNvGraphicFramePr/>
          <p:nvPr>
            <p:extLst>
              <p:ext uri="{D42A27DB-BD31-4B8C-83A1-F6EECF244321}">
                <p14:modId xmlns:p14="http://schemas.microsoft.com/office/powerpoint/2010/main" val="726870289"/>
              </p:ext>
            </p:extLst>
          </p:nvPr>
        </p:nvGraphicFramePr>
        <p:xfrm>
          <a:off x="5326912" y="1117008"/>
          <a:ext cx="2746743" cy="2625651"/>
        </p:xfrm>
        <a:graphic>
          <a:graphicData uri="http://schemas.openxmlformats.org/drawingml/2006/table">
            <a:tbl>
              <a:tblPr>
                <a:tableStyleId>{8799B23B-EC83-4686-B30A-512413B5E67A}</a:tableStyleId>
              </a:tblPr>
              <a:tblGrid>
                <a:gridCol w="1710827">
                  <a:extLst>
                    <a:ext uri="{9D8B030D-6E8A-4147-A177-3AD203B41FA5}">
                      <a16:colId xmlns:a16="http://schemas.microsoft.com/office/drawing/2014/main" val="20000"/>
                    </a:ext>
                  </a:extLst>
                </a:gridCol>
                <a:gridCol w="1035916">
                  <a:extLst>
                    <a:ext uri="{9D8B030D-6E8A-4147-A177-3AD203B41FA5}">
                      <a16:colId xmlns:a16="http://schemas.microsoft.com/office/drawing/2014/main" val="20001"/>
                    </a:ext>
                  </a:extLst>
                </a:gridCol>
              </a:tblGrid>
              <a:tr h="54330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706">
                <a:tc>
                  <a:txBody>
                    <a:bodyPr/>
                    <a:lstStyle/>
                    <a:p>
                      <a:pPr algn="l" rtl="0" fontAlgn="ctr"/>
                      <a:r>
                        <a:rPr lang="es-MX" sz="1200" b="0" i="0" u="none" strike="noStrike" dirty="0">
                          <a:solidFill>
                            <a:srgbClr val="000000"/>
                          </a:solidFill>
                          <a:effectLst/>
                          <a:latin typeface="Georgia" panose="02040502050405020303" pitchFamily="18" charset="0"/>
                        </a:rPr>
                        <a:t>Juárez </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48.28</a:t>
                      </a:r>
                    </a:p>
                  </a:txBody>
                  <a:tcPr marL="9525" marR="9525" marT="9525" marB="0" anchor="ctr"/>
                </a:tc>
                <a:extLst>
                  <a:ext uri="{0D108BD9-81ED-4DB2-BD59-A6C34878D82A}">
                    <a16:rowId xmlns:a16="http://schemas.microsoft.com/office/drawing/2014/main" val="10001"/>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Lamadrid</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12.23</a:t>
                      </a:r>
                    </a:p>
                  </a:txBody>
                  <a:tcPr marL="9525" marR="9525" marT="9525" marB="0" anchor="ctr"/>
                </a:tc>
                <a:extLst>
                  <a:ext uri="{0D108BD9-81ED-4DB2-BD59-A6C34878D82A}">
                    <a16:rowId xmlns:a16="http://schemas.microsoft.com/office/drawing/2014/main" val="10002"/>
                  </a:ext>
                </a:extLst>
              </a:tr>
              <a:tr h="308344">
                <a:tc>
                  <a:txBody>
                    <a:bodyPr/>
                    <a:lstStyle/>
                    <a:p>
                      <a:pPr algn="l" rtl="0" fontAlgn="ctr"/>
                      <a:r>
                        <a:rPr lang="es-MX" sz="1200" b="0" i="0" u="none" strike="noStrike" dirty="0">
                          <a:solidFill>
                            <a:srgbClr val="000000"/>
                          </a:solidFill>
                          <a:effectLst/>
                          <a:latin typeface="Georgia" panose="02040502050405020303" pitchFamily="18" charset="0"/>
                        </a:rPr>
                        <a:t>Matamoros </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72.24</a:t>
                      </a:r>
                    </a:p>
                  </a:txBody>
                  <a:tcPr marL="9525" marR="9525" marT="9525" marB="0" anchor="ctr"/>
                </a:tc>
                <a:extLst>
                  <a:ext uri="{0D108BD9-81ED-4DB2-BD59-A6C34878D82A}">
                    <a16:rowId xmlns:a16="http://schemas.microsoft.com/office/drawing/2014/main" val="10003"/>
                  </a:ext>
                </a:extLst>
              </a:tr>
              <a:tr h="308345">
                <a:tc>
                  <a:txBody>
                    <a:bodyPr/>
                    <a:lstStyle/>
                    <a:p>
                      <a:pPr algn="l" rtl="0" fontAlgn="ctr"/>
                      <a:r>
                        <a:rPr lang="es-MX" sz="1200" b="0" i="0" u="none" strike="noStrike" dirty="0">
                          <a:solidFill>
                            <a:srgbClr val="000000"/>
                          </a:solidFill>
                          <a:effectLst/>
                          <a:latin typeface="Georgia" panose="02040502050405020303" pitchFamily="18" charset="0"/>
                        </a:rPr>
                        <a:t>Monclova</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52.93</a:t>
                      </a:r>
                    </a:p>
                  </a:txBody>
                  <a:tcPr marL="9525" marR="9525" marT="9525" marB="0" anchor="ctr"/>
                </a:tc>
                <a:extLst>
                  <a:ext uri="{0D108BD9-81ED-4DB2-BD59-A6C34878D82A}">
                    <a16:rowId xmlns:a16="http://schemas.microsoft.com/office/drawing/2014/main" val="10004"/>
                  </a:ext>
                </a:extLst>
              </a:tr>
              <a:tr h="297711">
                <a:tc>
                  <a:txBody>
                    <a:bodyPr/>
                    <a:lstStyle/>
                    <a:p>
                      <a:pPr algn="l" rtl="0" fontAlgn="ctr"/>
                      <a:r>
                        <a:rPr lang="es-MX" sz="1200" b="0" i="0" u="none" strike="noStrike" dirty="0">
                          <a:solidFill>
                            <a:srgbClr val="000000"/>
                          </a:solidFill>
                          <a:effectLst/>
                          <a:latin typeface="Georgia" panose="02040502050405020303" pitchFamily="18" charset="0"/>
                        </a:rPr>
                        <a:t>Morelos</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8.85</a:t>
                      </a:r>
                    </a:p>
                  </a:txBody>
                  <a:tcPr marL="9525" marR="9525" marT="9525" marB="0" anchor="ctr"/>
                </a:tc>
                <a:extLst>
                  <a:ext uri="{0D108BD9-81ED-4DB2-BD59-A6C34878D82A}">
                    <a16:rowId xmlns:a16="http://schemas.microsoft.com/office/drawing/2014/main" val="10005"/>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Múzquiz </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86.63</a:t>
                      </a:r>
                    </a:p>
                  </a:txBody>
                  <a:tcPr marL="9525" marR="9525" marT="9525" marB="0" anchor="ctr"/>
                </a:tc>
                <a:extLst>
                  <a:ext uri="{0D108BD9-81ED-4DB2-BD59-A6C34878D82A}">
                    <a16:rowId xmlns:a16="http://schemas.microsoft.com/office/drawing/2014/main" val="10006"/>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Nadadores</a:t>
                      </a:r>
                    </a:p>
                  </a:txBody>
                  <a:tcPr marL="95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21.99</a:t>
                      </a:r>
                    </a:p>
                  </a:txBody>
                  <a:tcPr marL="9525" marR="9525" marT="9525" marB="0" anchor="ctr"/>
                </a:tc>
                <a:extLst>
                  <a:ext uri="{0D108BD9-81ED-4DB2-BD59-A6C34878D82A}">
                    <a16:rowId xmlns:a16="http://schemas.microsoft.com/office/drawing/2014/main" val="10007"/>
                  </a:ext>
                </a:extLst>
              </a:tr>
            </a:tbl>
          </a:graphicData>
        </a:graphic>
      </p:graphicFrame>
      <p:sp>
        <p:nvSpPr>
          <p:cNvPr id="6" name="Título 1"/>
          <p:cNvSpPr txBox="1">
            <a:spLocks/>
          </p:cNvSpPr>
          <p:nvPr/>
        </p:nvSpPr>
        <p:spPr>
          <a:xfrm>
            <a:off x="1148316" y="201576"/>
            <a:ext cx="7432158" cy="553336"/>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latin typeface="Georgia" panose="02040502050405020303" pitchFamily="18" charset="0"/>
              </a:rPr>
              <a:t>Municipios					37.54%</a:t>
            </a:r>
            <a:endParaRPr lang="es-MX" dirty="0">
              <a:solidFill>
                <a:schemeClr val="tx1"/>
              </a:solidFill>
              <a:latin typeface="Georgia" panose="02040502050405020303" pitchFamily="18" charset="0"/>
            </a:endParaRPr>
          </a:p>
        </p:txBody>
      </p:sp>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316" y="4312950"/>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7193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21</a:t>
            </a:fld>
            <a:endParaRPr lang="es-MX"/>
          </a:p>
        </p:txBody>
      </p:sp>
      <p:graphicFrame>
        <p:nvGraphicFramePr>
          <p:cNvPr id="4" name="Google Shape;157;p23"/>
          <p:cNvGraphicFramePr/>
          <p:nvPr>
            <p:extLst>
              <p:ext uri="{D42A27DB-BD31-4B8C-83A1-F6EECF244321}">
                <p14:modId xmlns:p14="http://schemas.microsoft.com/office/powerpoint/2010/main" val="2349157537"/>
              </p:ext>
            </p:extLst>
          </p:nvPr>
        </p:nvGraphicFramePr>
        <p:xfrm>
          <a:off x="2101949" y="1181249"/>
          <a:ext cx="2523215" cy="2625651"/>
        </p:xfrm>
        <a:graphic>
          <a:graphicData uri="http://schemas.openxmlformats.org/drawingml/2006/table">
            <a:tbl>
              <a:tblPr>
                <a:tableStyleId>{8799B23B-EC83-4686-B30A-512413B5E67A}</a:tableStyleId>
              </a:tblPr>
              <a:tblGrid>
                <a:gridCol w="1587549">
                  <a:extLst>
                    <a:ext uri="{9D8B030D-6E8A-4147-A177-3AD203B41FA5}">
                      <a16:colId xmlns:a16="http://schemas.microsoft.com/office/drawing/2014/main" val="20000"/>
                    </a:ext>
                  </a:extLst>
                </a:gridCol>
                <a:gridCol w="935666">
                  <a:extLst>
                    <a:ext uri="{9D8B030D-6E8A-4147-A177-3AD203B41FA5}">
                      <a16:colId xmlns:a16="http://schemas.microsoft.com/office/drawing/2014/main" val="20001"/>
                    </a:ext>
                  </a:extLst>
                </a:gridCol>
              </a:tblGrid>
              <a:tr h="54330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706">
                <a:tc>
                  <a:txBody>
                    <a:bodyPr/>
                    <a:lstStyle/>
                    <a:p>
                      <a:pPr algn="l" rtl="0" fontAlgn="ctr"/>
                      <a:r>
                        <a:rPr lang="es-MX" sz="1200" b="0" i="0" u="none" strike="noStrike" dirty="0">
                          <a:solidFill>
                            <a:srgbClr val="000000"/>
                          </a:solidFill>
                          <a:effectLst/>
                          <a:latin typeface="Georgia" panose="02040502050405020303" pitchFamily="18" charset="0"/>
                        </a:rPr>
                        <a:t>Nava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7.96</a:t>
                      </a:r>
                    </a:p>
                  </a:txBody>
                  <a:tcPr marL="9525" marR="9525" marT="9525" marB="0" anchor="ctr"/>
                </a:tc>
                <a:extLst>
                  <a:ext uri="{0D108BD9-81ED-4DB2-BD59-A6C34878D82A}">
                    <a16:rowId xmlns:a16="http://schemas.microsoft.com/office/drawing/2014/main" val="10001"/>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Ocampo</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21.38</a:t>
                      </a:r>
                    </a:p>
                  </a:txBody>
                  <a:tcPr marL="9525" marR="9525" marT="9525" marB="0" anchor="ctr"/>
                </a:tc>
                <a:extLst>
                  <a:ext uri="{0D108BD9-81ED-4DB2-BD59-A6C34878D82A}">
                    <a16:rowId xmlns:a16="http://schemas.microsoft.com/office/drawing/2014/main" val="10002"/>
                  </a:ext>
                </a:extLst>
              </a:tr>
              <a:tr h="308344">
                <a:tc>
                  <a:txBody>
                    <a:bodyPr/>
                    <a:lstStyle/>
                    <a:p>
                      <a:pPr algn="l" rtl="0" fontAlgn="ctr"/>
                      <a:r>
                        <a:rPr lang="es-MX" sz="1200" b="0" i="0" u="none" strike="noStrike" dirty="0">
                          <a:solidFill>
                            <a:srgbClr val="000000"/>
                          </a:solidFill>
                          <a:effectLst/>
                          <a:latin typeface="Georgia" panose="02040502050405020303" pitchFamily="18" charset="0"/>
                        </a:rPr>
                        <a:t>Parras</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36.88</a:t>
                      </a:r>
                    </a:p>
                  </a:txBody>
                  <a:tcPr marL="9525" marR="9525" marT="9525" marB="0" anchor="ctr"/>
                </a:tc>
                <a:extLst>
                  <a:ext uri="{0D108BD9-81ED-4DB2-BD59-A6C34878D82A}">
                    <a16:rowId xmlns:a16="http://schemas.microsoft.com/office/drawing/2014/main" val="10003"/>
                  </a:ext>
                </a:extLst>
              </a:tr>
              <a:tr h="308345">
                <a:tc>
                  <a:txBody>
                    <a:bodyPr/>
                    <a:lstStyle/>
                    <a:p>
                      <a:pPr algn="l" rtl="0" fontAlgn="ctr"/>
                      <a:r>
                        <a:rPr lang="es-MX" sz="1200" b="0" i="0" u="none" strike="noStrike" dirty="0">
                          <a:solidFill>
                            <a:srgbClr val="000000"/>
                          </a:solidFill>
                          <a:effectLst/>
                          <a:latin typeface="Georgia" panose="02040502050405020303" pitchFamily="18" charset="0"/>
                        </a:rPr>
                        <a:t>Piedras Negras</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93.19</a:t>
                      </a:r>
                    </a:p>
                  </a:txBody>
                  <a:tcPr marL="9525" marR="9525" marT="9525" marB="0" anchor="ctr"/>
                </a:tc>
                <a:extLst>
                  <a:ext uri="{0D108BD9-81ED-4DB2-BD59-A6C34878D82A}">
                    <a16:rowId xmlns:a16="http://schemas.microsoft.com/office/drawing/2014/main" val="10004"/>
                  </a:ext>
                </a:extLst>
              </a:tr>
              <a:tr h="297711">
                <a:tc>
                  <a:txBody>
                    <a:bodyPr/>
                    <a:lstStyle/>
                    <a:p>
                      <a:pPr algn="l" rtl="0" fontAlgn="ctr"/>
                      <a:r>
                        <a:rPr lang="es-MX" sz="1200" b="0" i="0" u="none" strike="noStrike" dirty="0">
                          <a:solidFill>
                            <a:srgbClr val="000000"/>
                          </a:solidFill>
                          <a:effectLst/>
                          <a:latin typeface="Georgia" panose="02040502050405020303" pitchFamily="18" charset="0"/>
                        </a:rPr>
                        <a:t>Progreso</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25.91</a:t>
                      </a:r>
                    </a:p>
                  </a:txBody>
                  <a:tcPr marL="9525" marR="9525" marT="9525" marB="0" anchor="ctr"/>
                </a:tc>
                <a:extLst>
                  <a:ext uri="{0D108BD9-81ED-4DB2-BD59-A6C34878D82A}">
                    <a16:rowId xmlns:a16="http://schemas.microsoft.com/office/drawing/2014/main" val="10005"/>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Ramos Arizpe</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90.62</a:t>
                      </a:r>
                    </a:p>
                  </a:txBody>
                  <a:tcPr marL="9525" marR="9525" marT="9525" marB="0" anchor="ctr"/>
                </a:tc>
                <a:extLst>
                  <a:ext uri="{0D108BD9-81ED-4DB2-BD59-A6C34878D82A}">
                    <a16:rowId xmlns:a16="http://schemas.microsoft.com/office/drawing/2014/main" val="10006"/>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Sabinas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20.49</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5" name="Google Shape;157;p23"/>
          <p:cNvGraphicFramePr/>
          <p:nvPr>
            <p:extLst>
              <p:ext uri="{D42A27DB-BD31-4B8C-83A1-F6EECF244321}">
                <p14:modId xmlns:p14="http://schemas.microsoft.com/office/powerpoint/2010/main" val="1649070203"/>
              </p:ext>
            </p:extLst>
          </p:nvPr>
        </p:nvGraphicFramePr>
        <p:xfrm>
          <a:off x="5348424" y="1181250"/>
          <a:ext cx="2523215" cy="2625651"/>
        </p:xfrm>
        <a:graphic>
          <a:graphicData uri="http://schemas.openxmlformats.org/drawingml/2006/table">
            <a:tbl>
              <a:tblPr>
                <a:tableStyleId>{8799B23B-EC83-4686-B30A-512413B5E67A}</a:tableStyleId>
              </a:tblPr>
              <a:tblGrid>
                <a:gridCol w="1587549">
                  <a:extLst>
                    <a:ext uri="{9D8B030D-6E8A-4147-A177-3AD203B41FA5}">
                      <a16:colId xmlns:a16="http://schemas.microsoft.com/office/drawing/2014/main" val="20000"/>
                    </a:ext>
                  </a:extLst>
                </a:gridCol>
                <a:gridCol w="935666">
                  <a:extLst>
                    <a:ext uri="{9D8B030D-6E8A-4147-A177-3AD203B41FA5}">
                      <a16:colId xmlns:a16="http://schemas.microsoft.com/office/drawing/2014/main" val="20001"/>
                    </a:ext>
                  </a:extLst>
                </a:gridCol>
              </a:tblGrid>
              <a:tr h="54330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706">
                <a:tc>
                  <a:txBody>
                    <a:bodyPr/>
                    <a:lstStyle/>
                    <a:p>
                      <a:pPr algn="l" rtl="0" fontAlgn="ctr"/>
                      <a:r>
                        <a:rPr lang="es-MX" sz="1200" b="0" i="0" u="none" strike="noStrike" dirty="0">
                          <a:solidFill>
                            <a:srgbClr val="000000"/>
                          </a:solidFill>
                          <a:effectLst/>
                          <a:latin typeface="Georgia" panose="02040502050405020303" pitchFamily="18" charset="0"/>
                        </a:rPr>
                        <a:t>Sacramento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5.93</a:t>
                      </a:r>
                    </a:p>
                  </a:txBody>
                  <a:tcPr marL="9525" marR="9525" marT="9525" marB="0" anchor="ctr"/>
                </a:tc>
                <a:extLst>
                  <a:ext uri="{0D108BD9-81ED-4DB2-BD59-A6C34878D82A}">
                    <a16:rowId xmlns:a16="http://schemas.microsoft.com/office/drawing/2014/main" val="10001"/>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Saltillo</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83.72</a:t>
                      </a:r>
                    </a:p>
                  </a:txBody>
                  <a:tcPr marL="9525" marR="9525" marT="9525" marB="0" anchor="ctr"/>
                </a:tc>
                <a:extLst>
                  <a:ext uri="{0D108BD9-81ED-4DB2-BD59-A6C34878D82A}">
                    <a16:rowId xmlns:a16="http://schemas.microsoft.com/office/drawing/2014/main" val="10002"/>
                  </a:ext>
                </a:extLst>
              </a:tr>
              <a:tr h="308344">
                <a:tc>
                  <a:txBody>
                    <a:bodyPr/>
                    <a:lstStyle/>
                    <a:p>
                      <a:pPr algn="l" rtl="0" fontAlgn="ctr"/>
                      <a:r>
                        <a:rPr lang="es-MX" sz="1200" b="0" i="0" u="none" strike="noStrike" dirty="0">
                          <a:solidFill>
                            <a:srgbClr val="000000"/>
                          </a:solidFill>
                          <a:effectLst/>
                          <a:latin typeface="Georgia" panose="02040502050405020303" pitchFamily="18" charset="0"/>
                        </a:rPr>
                        <a:t>San Buenaventura</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59.29</a:t>
                      </a:r>
                    </a:p>
                  </a:txBody>
                  <a:tcPr marL="9525" marR="9525" marT="9525" marB="0" anchor="ctr"/>
                </a:tc>
                <a:extLst>
                  <a:ext uri="{0D108BD9-81ED-4DB2-BD59-A6C34878D82A}">
                    <a16:rowId xmlns:a16="http://schemas.microsoft.com/office/drawing/2014/main" val="10003"/>
                  </a:ext>
                </a:extLst>
              </a:tr>
              <a:tr h="308345">
                <a:tc>
                  <a:txBody>
                    <a:bodyPr/>
                    <a:lstStyle/>
                    <a:p>
                      <a:pPr algn="l" rtl="0" fontAlgn="ctr"/>
                      <a:r>
                        <a:rPr lang="es-MX" sz="1200" b="0" i="0" u="none" strike="noStrike" dirty="0">
                          <a:solidFill>
                            <a:srgbClr val="000000"/>
                          </a:solidFill>
                          <a:effectLst/>
                          <a:latin typeface="Georgia" panose="02040502050405020303" pitchFamily="18" charset="0"/>
                        </a:rPr>
                        <a:t>San Juan de Sabinas</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75.11</a:t>
                      </a:r>
                    </a:p>
                  </a:txBody>
                  <a:tcPr marL="9525" marR="9525" marT="9525" marB="0" anchor="ctr"/>
                </a:tc>
                <a:extLst>
                  <a:ext uri="{0D108BD9-81ED-4DB2-BD59-A6C34878D82A}">
                    <a16:rowId xmlns:a16="http://schemas.microsoft.com/office/drawing/2014/main" val="10004"/>
                  </a:ext>
                </a:extLst>
              </a:tr>
              <a:tr h="297711">
                <a:tc>
                  <a:txBody>
                    <a:bodyPr/>
                    <a:lstStyle/>
                    <a:p>
                      <a:pPr algn="l" rtl="0" fontAlgn="ctr"/>
                      <a:r>
                        <a:rPr lang="es-MX" sz="1200" b="0" i="0" u="none" strike="noStrike" dirty="0">
                          <a:solidFill>
                            <a:srgbClr val="000000"/>
                          </a:solidFill>
                          <a:effectLst/>
                          <a:latin typeface="Georgia" panose="02040502050405020303" pitchFamily="18" charset="0"/>
                        </a:rPr>
                        <a:t>San Pedro</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30.75</a:t>
                      </a:r>
                    </a:p>
                  </a:txBody>
                  <a:tcPr marL="9525" marR="9525" marT="9525" marB="0" anchor="ctr"/>
                </a:tc>
                <a:extLst>
                  <a:ext uri="{0D108BD9-81ED-4DB2-BD59-A6C34878D82A}">
                    <a16:rowId xmlns:a16="http://schemas.microsoft.com/office/drawing/2014/main" val="10005"/>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Sierra Mojada</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9.59</a:t>
                      </a:r>
                    </a:p>
                  </a:txBody>
                  <a:tcPr marL="9525" marR="9525" marT="9525" marB="0" anchor="ctr"/>
                </a:tc>
                <a:extLst>
                  <a:ext uri="{0D108BD9-81ED-4DB2-BD59-A6C34878D82A}">
                    <a16:rowId xmlns:a16="http://schemas.microsoft.com/office/drawing/2014/main" val="10006"/>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Torreón</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84.33</a:t>
                      </a:r>
                    </a:p>
                  </a:txBody>
                  <a:tcPr marL="9525" marR="9525" marT="9525" marB="0" anchor="ctr"/>
                </a:tc>
                <a:extLst>
                  <a:ext uri="{0D108BD9-81ED-4DB2-BD59-A6C34878D82A}">
                    <a16:rowId xmlns:a16="http://schemas.microsoft.com/office/drawing/2014/main" val="10007"/>
                  </a:ext>
                </a:extLst>
              </a:tr>
            </a:tbl>
          </a:graphicData>
        </a:graphic>
      </p:graphicFrame>
      <p:sp>
        <p:nvSpPr>
          <p:cNvPr id="6" name="Título 1"/>
          <p:cNvSpPr txBox="1">
            <a:spLocks/>
          </p:cNvSpPr>
          <p:nvPr/>
        </p:nvSpPr>
        <p:spPr>
          <a:xfrm>
            <a:off x="1148316" y="201576"/>
            <a:ext cx="7432158" cy="553336"/>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latin typeface="Georgia" panose="02040502050405020303" pitchFamily="18" charset="0"/>
              </a:rPr>
              <a:t>Municipios					37.54%</a:t>
            </a:r>
            <a:endParaRPr lang="es-MX" dirty="0">
              <a:solidFill>
                <a:schemeClr val="tx1"/>
              </a:solidFill>
              <a:latin typeface="Georgia" panose="02040502050405020303" pitchFamily="18" charset="0"/>
            </a:endParaRPr>
          </a:p>
        </p:txBody>
      </p:sp>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316" y="4312950"/>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8694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22</a:t>
            </a:fld>
            <a:endParaRPr lang="es-MX"/>
          </a:p>
        </p:txBody>
      </p:sp>
      <p:sp>
        <p:nvSpPr>
          <p:cNvPr id="4" name="Título 1"/>
          <p:cNvSpPr txBox="1">
            <a:spLocks/>
          </p:cNvSpPr>
          <p:nvPr/>
        </p:nvSpPr>
        <p:spPr>
          <a:xfrm>
            <a:off x="1148316" y="201576"/>
            <a:ext cx="7432158" cy="553336"/>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latin typeface="Georgia" panose="02040502050405020303" pitchFamily="18" charset="0"/>
              </a:rPr>
              <a:t>Municipios					37.54%</a:t>
            </a:r>
            <a:endParaRPr lang="es-MX" dirty="0">
              <a:solidFill>
                <a:schemeClr val="tx1"/>
              </a:solidFill>
              <a:latin typeface="Georgia" panose="02040502050405020303" pitchFamily="18" charset="0"/>
            </a:endParaRPr>
          </a:p>
        </p:txBody>
      </p:sp>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316" y="4036504"/>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Google Shape;157;p23"/>
          <p:cNvGraphicFramePr/>
          <p:nvPr>
            <p:extLst>
              <p:ext uri="{D42A27DB-BD31-4B8C-83A1-F6EECF244321}">
                <p14:modId xmlns:p14="http://schemas.microsoft.com/office/powerpoint/2010/main" val="3250586578"/>
              </p:ext>
            </p:extLst>
          </p:nvPr>
        </p:nvGraphicFramePr>
        <p:xfrm>
          <a:off x="2806994" y="1447063"/>
          <a:ext cx="4295555" cy="1445437"/>
        </p:xfrm>
        <a:graphic>
          <a:graphicData uri="http://schemas.openxmlformats.org/drawingml/2006/table">
            <a:tbl>
              <a:tblPr>
                <a:tableStyleId>{8799B23B-EC83-4686-B30A-512413B5E67A}</a:tableStyleId>
              </a:tblPr>
              <a:tblGrid>
                <a:gridCol w="2167889">
                  <a:extLst>
                    <a:ext uri="{9D8B030D-6E8A-4147-A177-3AD203B41FA5}">
                      <a16:colId xmlns:a16="http://schemas.microsoft.com/office/drawing/2014/main" val="20000"/>
                    </a:ext>
                  </a:extLst>
                </a:gridCol>
                <a:gridCol w="2127666">
                  <a:extLst>
                    <a:ext uri="{9D8B030D-6E8A-4147-A177-3AD203B41FA5}">
                      <a16:colId xmlns:a16="http://schemas.microsoft.com/office/drawing/2014/main" val="20001"/>
                    </a:ext>
                  </a:extLst>
                </a:gridCol>
              </a:tblGrid>
              <a:tr h="54330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706">
                <a:tc>
                  <a:txBody>
                    <a:bodyPr/>
                    <a:lstStyle/>
                    <a:p>
                      <a:pPr algn="l" rtl="0" fontAlgn="ctr"/>
                      <a:r>
                        <a:rPr lang="es-MX" sz="1200" b="0" i="0" u="none" strike="noStrike" dirty="0">
                          <a:solidFill>
                            <a:srgbClr val="000000"/>
                          </a:solidFill>
                          <a:effectLst/>
                          <a:latin typeface="Georgia" panose="02040502050405020303" pitchFamily="18" charset="0"/>
                        </a:rPr>
                        <a:t>Viesca</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0.02</a:t>
                      </a:r>
                    </a:p>
                  </a:txBody>
                  <a:tcPr marL="9525" marR="9525" marT="9525" marB="0" anchor="ctr"/>
                </a:tc>
                <a:extLst>
                  <a:ext uri="{0D108BD9-81ED-4DB2-BD59-A6C34878D82A}">
                    <a16:rowId xmlns:a16="http://schemas.microsoft.com/office/drawing/2014/main" val="10001"/>
                  </a:ext>
                </a:extLst>
              </a:tr>
              <a:tr h="287079">
                <a:tc>
                  <a:txBody>
                    <a:bodyPr/>
                    <a:lstStyle/>
                    <a:p>
                      <a:pPr algn="l" rtl="0" fontAlgn="ctr"/>
                      <a:r>
                        <a:rPr lang="es-MX" sz="1200" b="0" i="0" u="none" strike="noStrike" dirty="0">
                          <a:solidFill>
                            <a:srgbClr val="000000"/>
                          </a:solidFill>
                          <a:effectLst/>
                          <a:latin typeface="Georgia" panose="02040502050405020303" pitchFamily="18" charset="0"/>
                        </a:rPr>
                        <a:t>Villa Unión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22.77</a:t>
                      </a:r>
                    </a:p>
                  </a:txBody>
                  <a:tcPr marL="9525" marR="9525" marT="9525" marB="0" anchor="ctr"/>
                </a:tc>
                <a:extLst>
                  <a:ext uri="{0D108BD9-81ED-4DB2-BD59-A6C34878D82A}">
                    <a16:rowId xmlns:a16="http://schemas.microsoft.com/office/drawing/2014/main" val="10002"/>
                  </a:ext>
                </a:extLst>
              </a:tr>
              <a:tr h="308344">
                <a:tc>
                  <a:txBody>
                    <a:bodyPr/>
                    <a:lstStyle/>
                    <a:p>
                      <a:pPr algn="l" rtl="0" fontAlgn="ctr"/>
                      <a:r>
                        <a:rPr lang="es-MX" sz="1200" b="0" i="0" u="none" strike="noStrike" dirty="0">
                          <a:solidFill>
                            <a:srgbClr val="000000"/>
                          </a:solidFill>
                          <a:effectLst/>
                          <a:latin typeface="Georgia" panose="02040502050405020303" pitchFamily="18" charset="0"/>
                        </a:rPr>
                        <a:t>Zaragoza </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7.88</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96930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8948" y="233473"/>
            <a:ext cx="7378995" cy="532071"/>
          </a:xfrm>
          <a:ln>
            <a:solidFill>
              <a:srgbClr val="D119AA"/>
            </a:solidFill>
          </a:ln>
        </p:spPr>
        <p:txBody>
          <a:bodyPr/>
          <a:lstStyle/>
          <a:p>
            <a:r>
              <a:rPr lang="es-MX" dirty="0" smtClean="0">
                <a:solidFill>
                  <a:schemeClr val="tx1"/>
                </a:solidFill>
                <a:latin typeface="Georgia" panose="02040502050405020303" pitchFamily="18" charset="0"/>
              </a:rPr>
              <a:t>Organismos Autónomos 			90.89%</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23</a:t>
            </a:fld>
            <a:endParaRPr lang="es-MX"/>
          </a:p>
        </p:txBody>
      </p:sp>
      <p:graphicFrame>
        <p:nvGraphicFramePr>
          <p:cNvPr id="4" name="Google Shape;157;p23"/>
          <p:cNvGraphicFramePr/>
          <p:nvPr>
            <p:extLst>
              <p:ext uri="{D42A27DB-BD31-4B8C-83A1-F6EECF244321}">
                <p14:modId xmlns:p14="http://schemas.microsoft.com/office/powerpoint/2010/main" val="111423265"/>
              </p:ext>
            </p:extLst>
          </p:nvPr>
        </p:nvGraphicFramePr>
        <p:xfrm>
          <a:off x="1325772" y="989863"/>
          <a:ext cx="2959149" cy="3469123"/>
        </p:xfrm>
        <a:graphic>
          <a:graphicData uri="http://schemas.openxmlformats.org/drawingml/2006/table">
            <a:tbl>
              <a:tblPr>
                <a:tableStyleId>{8799B23B-EC83-4686-B30A-512413B5E67A}</a:tableStyleId>
              </a:tblPr>
              <a:tblGrid>
                <a:gridCol w="1949056">
                  <a:extLst>
                    <a:ext uri="{9D8B030D-6E8A-4147-A177-3AD203B41FA5}">
                      <a16:colId xmlns:a16="http://schemas.microsoft.com/office/drawing/2014/main" val="20000"/>
                    </a:ext>
                  </a:extLst>
                </a:gridCol>
                <a:gridCol w="1010093">
                  <a:extLst>
                    <a:ext uri="{9D8B030D-6E8A-4147-A177-3AD203B41FA5}">
                      <a16:colId xmlns:a16="http://schemas.microsoft.com/office/drawing/2014/main" val="20001"/>
                    </a:ext>
                  </a:extLst>
                </a:gridCol>
              </a:tblGrid>
              <a:tr h="54330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706">
                <a:tc>
                  <a:txBody>
                    <a:bodyPr/>
                    <a:lstStyle/>
                    <a:p>
                      <a:pPr algn="l" rtl="0" fontAlgn="b"/>
                      <a:r>
                        <a:rPr lang="es-MX" sz="1200" b="0" i="0" u="none" strike="noStrike" dirty="0">
                          <a:solidFill>
                            <a:srgbClr val="000000"/>
                          </a:solidFill>
                          <a:effectLst/>
                          <a:latin typeface="Georgia" panose="02040502050405020303" pitchFamily="18" charset="0"/>
                        </a:rPr>
                        <a:t>Instituto Coahuilense de Acceso a la Información (ICAI)</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99.64</a:t>
                      </a:r>
                    </a:p>
                  </a:txBody>
                  <a:tcPr marL="9525" marR="9525" marT="9525" marB="0" anchor="b"/>
                </a:tc>
                <a:extLst>
                  <a:ext uri="{0D108BD9-81ED-4DB2-BD59-A6C34878D82A}">
                    <a16:rowId xmlns:a16="http://schemas.microsoft.com/office/drawing/2014/main" val="10001"/>
                  </a:ext>
                </a:extLst>
              </a:tr>
              <a:tr h="287079">
                <a:tc>
                  <a:txBody>
                    <a:bodyPr/>
                    <a:lstStyle/>
                    <a:p>
                      <a:pPr algn="l" rtl="0" fontAlgn="b"/>
                      <a:r>
                        <a:rPr lang="es-MX" sz="1200" b="0" i="0" u="none" strike="noStrike" dirty="0">
                          <a:solidFill>
                            <a:srgbClr val="000000"/>
                          </a:solidFill>
                          <a:effectLst/>
                          <a:latin typeface="Georgia" panose="02040502050405020303" pitchFamily="18" charset="0"/>
                        </a:rPr>
                        <a:t>Comisión de Derechos Humanos del Estado de Coahuila (CDHEC)</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96.48</a:t>
                      </a:r>
                    </a:p>
                  </a:txBody>
                  <a:tcPr marL="9525" marR="9525" marT="9525" marB="0" anchor="b"/>
                </a:tc>
                <a:extLst>
                  <a:ext uri="{0D108BD9-81ED-4DB2-BD59-A6C34878D82A}">
                    <a16:rowId xmlns:a16="http://schemas.microsoft.com/office/drawing/2014/main" val="10002"/>
                  </a:ext>
                </a:extLst>
              </a:tr>
              <a:tr h="308344">
                <a:tc>
                  <a:txBody>
                    <a:bodyPr/>
                    <a:lstStyle/>
                    <a:p>
                      <a:pPr algn="l" rtl="0" fontAlgn="ctr"/>
                      <a:r>
                        <a:rPr lang="es-MX" sz="1200" b="0" i="0" u="none" strike="noStrike" dirty="0">
                          <a:solidFill>
                            <a:srgbClr val="000000"/>
                          </a:solidFill>
                          <a:effectLst/>
                          <a:latin typeface="Georgia" panose="02040502050405020303" pitchFamily="18" charset="0"/>
                        </a:rPr>
                        <a:t>Tribunal Electoral de Coahuila</a:t>
                      </a:r>
                    </a:p>
                  </a:txBody>
                  <a:tcPr marL="9525" marR="9525" marT="9525" marB="0" anchor="ctr"/>
                </a:tc>
                <a:tc>
                  <a:txBody>
                    <a:bodyPr/>
                    <a:lstStyle/>
                    <a:p>
                      <a:pPr algn="ctr" fontAlgn="b"/>
                      <a:r>
                        <a:rPr lang="es-MX" sz="1200" b="0" i="0" u="none" strike="noStrike" dirty="0">
                          <a:solidFill>
                            <a:srgbClr val="000000"/>
                          </a:solidFill>
                          <a:effectLst/>
                          <a:latin typeface="Georgia" panose="02040502050405020303" pitchFamily="18" charset="0"/>
                        </a:rPr>
                        <a:t>95.46</a:t>
                      </a:r>
                    </a:p>
                  </a:txBody>
                  <a:tcPr marL="9525" marR="9525" marT="9525" marB="0" anchor="b"/>
                </a:tc>
                <a:extLst>
                  <a:ext uri="{0D108BD9-81ED-4DB2-BD59-A6C34878D82A}">
                    <a16:rowId xmlns:a16="http://schemas.microsoft.com/office/drawing/2014/main" val="10003"/>
                  </a:ext>
                </a:extLst>
              </a:tr>
              <a:tr h="308345">
                <a:tc>
                  <a:txBody>
                    <a:bodyPr/>
                    <a:lstStyle/>
                    <a:p>
                      <a:pPr algn="l" rtl="0" fontAlgn="b"/>
                      <a:r>
                        <a:rPr lang="es-MX" sz="1200" b="0" i="0" u="none" strike="noStrike" dirty="0">
                          <a:solidFill>
                            <a:srgbClr val="000000"/>
                          </a:solidFill>
                          <a:effectLst/>
                          <a:latin typeface="Georgia" panose="02040502050405020303" pitchFamily="18" charset="0"/>
                        </a:rPr>
                        <a:t>COCCAM</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71.55</a:t>
                      </a:r>
                    </a:p>
                  </a:txBody>
                  <a:tcPr marL="9525" marR="9525" marT="9525" marB="0" anchor="b"/>
                </a:tc>
                <a:extLst>
                  <a:ext uri="{0D108BD9-81ED-4DB2-BD59-A6C34878D82A}">
                    <a16:rowId xmlns:a16="http://schemas.microsoft.com/office/drawing/2014/main" val="10004"/>
                  </a:ext>
                </a:extLst>
              </a:tr>
              <a:tr h="297711">
                <a:tc>
                  <a:txBody>
                    <a:bodyPr/>
                    <a:lstStyle/>
                    <a:p>
                      <a:pPr algn="l" rtl="0" fontAlgn="b"/>
                      <a:r>
                        <a:rPr lang="es-MX" sz="1200" b="0" i="0" u="none" strike="noStrike" dirty="0">
                          <a:solidFill>
                            <a:srgbClr val="000000"/>
                          </a:solidFill>
                          <a:effectLst/>
                          <a:latin typeface="Georgia" panose="02040502050405020303" pitchFamily="18" charset="0"/>
                        </a:rPr>
                        <a:t>Instituto Estatal Electoral (IEC)</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97.13</a:t>
                      </a:r>
                    </a:p>
                  </a:txBody>
                  <a:tcPr marL="9525" marR="9525" marT="9525" marB="0" anchor="b"/>
                </a:tc>
                <a:extLst>
                  <a:ext uri="{0D108BD9-81ED-4DB2-BD59-A6C34878D82A}">
                    <a16:rowId xmlns:a16="http://schemas.microsoft.com/office/drawing/2014/main" val="10005"/>
                  </a:ext>
                </a:extLst>
              </a:tr>
              <a:tr h="287079">
                <a:tc>
                  <a:txBody>
                    <a:bodyPr/>
                    <a:lstStyle/>
                    <a:p>
                      <a:pPr algn="l" rtl="0" fontAlgn="b"/>
                      <a:r>
                        <a:rPr lang="es-MX" sz="1200" b="0" i="0" u="none" strike="noStrike" dirty="0">
                          <a:solidFill>
                            <a:srgbClr val="000000"/>
                          </a:solidFill>
                          <a:effectLst/>
                          <a:latin typeface="Georgia" panose="02040502050405020303" pitchFamily="18" charset="0"/>
                        </a:rPr>
                        <a:t>Tribunal de Justicia Administrativa</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95.96</a:t>
                      </a:r>
                    </a:p>
                  </a:txBody>
                  <a:tcPr marL="9525" marR="9525" marT="9525" marB="0" anchor="b"/>
                </a:tc>
                <a:extLst>
                  <a:ext uri="{0D108BD9-81ED-4DB2-BD59-A6C34878D82A}">
                    <a16:rowId xmlns:a16="http://schemas.microsoft.com/office/drawing/2014/main" val="10006"/>
                  </a:ext>
                </a:extLst>
              </a:tr>
              <a:tr h="287079">
                <a:tc>
                  <a:txBody>
                    <a:bodyPr/>
                    <a:lstStyle/>
                    <a:p>
                      <a:pPr algn="l" rtl="0" fontAlgn="b"/>
                      <a:r>
                        <a:rPr lang="es-MX" sz="1200" b="0" i="0" u="none" strike="noStrike" dirty="0">
                          <a:solidFill>
                            <a:srgbClr val="000000"/>
                          </a:solidFill>
                          <a:effectLst/>
                          <a:latin typeface="Georgia" panose="02040502050405020303" pitchFamily="18" charset="0"/>
                        </a:rPr>
                        <a:t>Fiscalía General de Justicia del Estado de Coahuila</a:t>
                      </a:r>
                    </a:p>
                  </a:txBody>
                  <a:tcPr marL="9525" marR="9525" marT="9525" marB="0" anchor="b"/>
                </a:tc>
                <a:tc>
                  <a:txBody>
                    <a:bodyPr/>
                    <a:lstStyle/>
                    <a:p>
                      <a:pPr algn="ctr" fontAlgn="b"/>
                      <a:r>
                        <a:rPr lang="es-MX" sz="1200" b="0" i="0" u="none" strike="noStrike" dirty="0">
                          <a:solidFill>
                            <a:srgbClr val="000000"/>
                          </a:solidFill>
                          <a:effectLst/>
                          <a:latin typeface="Georgia" panose="02040502050405020303" pitchFamily="18" charset="0"/>
                        </a:rPr>
                        <a:t>80.03</a:t>
                      </a:r>
                    </a:p>
                  </a:txBody>
                  <a:tcPr marL="9525" marR="9525" marT="9525" marB="0" anchor="b"/>
                </a:tc>
                <a:extLst>
                  <a:ext uri="{0D108BD9-81ED-4DB2-BD59-A6C34878D82A}">
                    <a16:rowId xmlns:a16="http://schemas.microsoft.com/office/drawing/2014/main" val="10007"/>
                  </a:ext>
                </a:extLst>
              </a:tr>
            </a:tbl>
          </a:graphicData>
        </a:graphic>
      </p:graphicFrame>
      <p:graphicFrame>
        <p:nvGraphicFramePr>
          <p:cNvPr id="9" name="Gráfico 8"/>
          <p:cNvGraphicFramePr/>
          <p:nvPr>
            <p:extLst>
              <p:ext uri="{D42A27DB-BD31-4B8C-83A1-F6EECF244321}">
                <p14:modId xmlns:p14="http://schemas.microsoft.com/office/powerpoint/2010/main" val="4216260243"/>
              </p:ext>
            </p:extLst>
          </p:nvPr>
        </p:nvGraphicFramePr>
        <p:xfrm>
          <a:off x="4501116" y="989863"/>
          <a:ext cx="3558363" cy="2692548"/>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5079" y="4176272"/>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4039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8949" y="222841"/>
            <a:ext cx="7421526" cy="521438"/>
          </a:xfrm>
          <a:ln>
            <a:solidFill>
              <a:srgbClr val="D119AA"/>
            </a:solidFill>
          </a:ln>
        </p:spPr>
        <p:txBody>
          <a:bodyPr/>
          <a:lstStyle/>
          <a:p>
            <a:r>
              <a:rPr lang="es-MX" dirty="0" smtClean="0">
                <a:solidFill>
                  <a:schemeClr val="tx1"/>
                </a:solidFill>
                <a:latin typeface="Georgia" panose="02040502050405020303" pitchFamily="18" charset="0"/>
              </a:rPr>
              <a:t>Partidos Políticos				27.09%</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24</a:t>
            </a:fld>
            <a:endParaRPr lang="es-MX"/>
          </a:p>
        </p:txBody>
      </p:sp>
      <p:graphicFrame>
        <p:nvGraphicFramePr>
          <p:cNvPr id="4" name="Google Shape;157;p23"/>
          <p:cNvGraphicFramePr/>
          <p:nvPr>
            <p:extLst>
              <p:ext uri="{D42A27DB-BD31-4B8C-83A1-F6EECF244321}">
                <p14:modId xmlns:p14="http://schemas.microsoft.com/office/powerpoint/2010/main" val="3376818818"/>
              </p:ext>
            </p:extLst>
          </p:nvPr>
        </p:nvGraphicFramePr>
        <p:xfrm>
          <a:off x="1325772" y="989863"/>
          <a:ext cx="2959149" cy="3122369"/>
        </p:xfrm>
        <a:graphic>
          <a:graphicData uri="http://schemas.openxmlformats.org/drawingml/2006/table">
            <a:tbl>
              <a:tblPr>
                <a:tableStyleId>{8799B23B-EC83-4686-B30A-512413B5E67A}</a:tableStyleId>
              </a:tblPr>
              <a:tblGrid>
                <a:gridCol w="1949056">
                  <a:extLst>
                    <a:ext uri="{9D8B030D-6E8A-4147-A177-3AD203B41FA5}">
                      <a16:colId xmlns:a16="http://schemas.microsoft.com/office/drawing/2014/main" val="20000"/>
                    </a:ext>
                  </a:extLst>
                </a:gridCol>
                <a:gridCol w="1010093">
                  <a:extLst>
                    <a:ext uri="{9D8B030D-6E8A-4147-A177-3AD203B41FA5}">
                      <a16:colId xmlns:a16="http://schemas.microsoft.com/office/drawing/2014/main" val="20001"/>
                    </a:ext>
                  </a:extLst>
                </a:gridCol>
              </a:tblGrid>
              <a:tr h="54330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06706">
                <a:tc>
                  <a:txBody>
                    <a:bodyPr/>
                    <a:lstStyle/>
                    <a:p>
                      <a:pPr algn="l" rtl="0" fontAlgn="ctr"/>
                      <a:r>
                        <a:rPr lang="es-MX" sz="1100" b="0" i="0" u="none" strike="noStrike" dirty="0">
                          <a:solidFill>
                            <a:srgbClr val="000000"/>
                          </a:solidFill>
                          <a:effectLst/>
                          <a:latin typeface="Georgia" panose="02040502050405020303" pitchFamily="18" charset="0"/>
                        </a:rPr>
                        <a:t>Partido del Trabajo</a:t>
                      </a:r>
                    </a:p>
                  </a:txBody>
                  <a:tcPr marL="857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25.09</a:t>
                      </a:r>
                    </a:p>
                  </a:txBody>
                  <a:tcPr marL="9525" marR="9525" marT="9525" marB="0" anchor="ctr"/>
                </a:tc>
                <a:extLst>
                  <a:ext uri="{0D108BD9-81ED-4DB2-BD59-A6C34878D82A}">
                    <a16:rowId xmlns:a16="http://schemas.microsoft.com/office/drawing/2014/main" val="10001"/>
                  </a:ext>
                </a:extLst>
              </a:tr>
              <a:tr h="287079">
                <a:tc>
                  <a:txBody>
                    <a:bodyPr/>
                    <a:lstStyle/>
                    <a:p>
                      <a:pPr algn="l" rtl="0" fontAlgn="ctr"/>
                      <a:r>
                        <a:rPr lang="es-MX" sz="1100" b="0" i="0" u="none" strike="noStrike" dirty="0">
                          <a:solidFill>
                            <a:srgbClr val="000000"/>
                          </a:solidFill>
                          <a:effectLst/>
                          <a:latin typeface="Georgia" panose="02040502050405020303" pitchFamily="18" charset="0"/>
                        </a:rPr>
                        <a:t>Unidad Democrática de Coahuila</a:t>
                      </a:r>
                    </a:p>
                  </a:txBody>
                  <a:tcPr marL="85725" marR="9525" marT="9525" marB="0" anchor="ctr"/>
                </a:tc>
                <a:tc>
                  <a:txBody>
                    <a:bodyPr/>
                    <a:lstStyle/>
                    <a:p>
                      <a:pPr algn="ctr" fontAlgn="b"/>
                      <a:r>
                        <a:rPr lang="es-MX" sz="1100" b="0" i="0" u="none" strike="noStrike" dirty="0" smtClean="0">
                          <a:solidFill>
                            <a:srgbClr val="000000"/>
                          </a:solidFill>
                          <a:effectLst/>
                          <a:latin typeface="Georgia" panose="02040502050405020303" pitchFamily="18" charset="0"/>
                        </a:rPr>
                        <a:t>0.98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08344">
                <a:tc>
                  <a:txBody>
                    <a:bodyPr/>
                    <a:lstStyle/>
                    <a:p>
                      <a:pPr algn="l" rtl="0" fontAlgn="ctr"/>
                      <a:r>
                        <a:rPr lang="es-MX" sz="1100" b="0" i="0" u="none" strike="noStrike" dirty="0">
                          <a:solidFill>
                            <a:srgbClr val="000000"/>
                          </a:solidFill>
                          <a:effectLst/>
                          <a:latin typeface="Georgia" panose="02040502050405020303" pitchFamily="18" charset="0"/>
                        </a:rPr>
                        <a:t>Partido Revolucionario Institucional</a:t>
                      </a:r>
                    </a:p>
                  </a:txBody>
                  <a:tcPr marL="857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94.91</a:t>
                      </a:r>
                    </a:p>
                  </a:txBody>
                  <a:tcPr marL="9525" marR="9525" marT="9525" marB="0" anchor="ctr"/>
                </a:tc>
                <a:extLst>
                  <a:ext uri="{0D108BD9-81ED-4DB2-BD59-A6C34878D82A}">
                    <a16:rowId xmlns:a16="http://schemas.microsoft.com/office/drawing/2014/main" val="10003"/>
                  </a:ext>
                </a:extLst>
              </a:tr>
              <a:tr h="308345">
                <a:tc>
                  <a:txBody>
                    <a:bodyPr/>
                    <a:lstStyle/>
                    <a:p>
                      <a:pPr algn="l" rtl="0" fontAlgn="ctr"/>
                      <a:r>
                        <a:rPr lang="es-MX" sz="1100" b="0" i="0" u="none" strike="noStrike" dirty="0">
                          <a:solidFill>
                            <a:srgbClr val="000000"/>
                          </a:solidFill>
                          <a:effectLst/>
                          <a:latin typeface="Georgia" panose="02040502050405020303" pitchFamily="18" charset="0"/>
                        </a:rPr>
                        <a:t>Partido Acción Nacional</a:t>
                      </a:r>
                    </a:p>
                  </a:txBody>
                  <a:tcPr marL="857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80.48</a:t>
                      </a:r>
                    </a:p>
                  </a:txBody>
                  <a:tcPr marL="9525" marR="9525" marT="9525" marB="0" anchor="ctr"/>
                </a:tc>
                <a:extLst>
                  <a:ext uri="{0D108BD9-81ED-4DB2-BD59-A6C34878D82A}">
                    <a16:rowId xmlns:a16="http://schemas.microsoft.com/office/drawing/2014/main" val="10004"/>
                  </a:ext>
                </a:extLst>
              </a:tr>
              <a:tr h="297711">
                <a:tc>
                  <a:txBody>
                    <a:bodyPr/>
                    <a:lstStyle/>
                    <a:p>
                      <a:pPr algn="l" rtl="0" fontAlgn="ctr"/>
                      <a:r>
                        <a:rPr lang="es-MX" sz="1100" b="0" i="0" u="none" strike="noStrike" dirty="0">
                          <a:solidFill>
                            <a:srgbClr val="000000"/>
                          </a:solidFill>
                          <a:effectLst/>
                          <a:latin typeface="Georgia" panose="02040502050405020303" pitchFamily="18" charset="0"/>
                        </a:rPr>
                        <a:t>Partido Morena</a:t>
                      </a:r>
                    </a:p>
                  </a:txBody>
                  <a:tcPr marL="857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0.7</a:t>
                      </a:r>
                    </a:p>
                  </a:txBody>
                  <a:tcPr marL="9525" marR="9525" marT="9525" marB="0" anchor="ctr"/>
                </a:tc>
                <a:extLst>
                  <a:ext uri="{0D108BD9-81ED-4DB2-BD59-A6C34878D82A}">
                    <a16:rowId xmlns:a16="http://schemas.microsoft.com/office/drawing/2014/main" val="10005"/>
                  </a:ext>
                </a:extLst>
              </a:tr>
              <a:tr h="287079">
                <a:tc>
                  <a:txBody>
                    <a:bodyPr/>
                    <a:lstStyle/>
                    <a:p>
                      <a:pPr algn="l" rtl="0" fontAlgn="ctr"/>
                      <a:r>
                        <a:rPr lang="es-MX" sz="1100" b="0" i="0" u="none" strike="noStrike" dirty="0">
                          <a:solidFill>
                            <a:srgbClr val="000000"/>
                          </a:solidFill>
                          <a:effectLst/>
                          <a:latin typeface="Georgia" panose="02040502050405020303" pitchFamily="18" charset="0"/>
                        </a:rPr>
                        <a:t>Partido de la Revolución Democrática</a:t>
                      </a:r>
                    </a:p>
                  </a:txBody>
                  <a:tcPr marL="857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3.55</a:t>
                      </a:r>
                    </a:p>
                  </a:txBody>
                  <a:tcPr marL="9525" marR="9525" marT="9525" marB="0" anchor="ctr"/>
                </a:tc>
                <a:extLst>
                  <a:ext uri="{0D108BD9-81ED-4DB2-BD59-A6C34878D82A}">
                    <a16:rowId xmlns:a16="http://schemas.microsoft.com/office/drawing/2014/main" val="10006"/>
                  </a:ext>
                </a:extLst>
              </a:tr>
              <a:tr h="287079">
                <a:tc>
                  <a:txBody>
                    <a:bodyPr/>
                    <a:lstStyle/>
                    <a:p>
                      <a:pPr algn="l" rtl="0" fontAlgn="ctr"/>
                      <a:r>
                        <a:rPr lang="es-MX" sz="1100" b="0" i="0" u="none" strike="noStrike" dirty="0">
                          <a:solidFill>
                            <a:srgbClr val="000000"/>
                          </a:solidFill>
                          <a:effectLst/>
                          <a:latin typeface="Georgia" panose="02040502050405020303" pitchFamily="18" charset="0"/>
                        </a:rPr>
                        <a:t>Partido Verde Ecologista</a:t>
                      </a:r>
                    </a:p>
                  </a:txBody>
                  <a:tcPr marL="857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10.6</a:t>
                      </a:r>
                    </a:p>
                  </a:txBody>
                  <a:tcPr marL="9525" marR="9525" marT="9525" marB="0" anchor="ctr"/>
                </a:tc>
                <a:extLst>
                  <a:ext uri="{0D108BD9-81ED-4DB2-BD59-A6C34878D82A}">
                    <a16:rowId xmlns:a16="http://schemas.microsoft.com/office/drawing/2014/main" val="10007"/>
                  </a:ext>
                </a:extLst>
              </a:tr>
              <a:tr h="287079">
                <a:tc>
                  <a:txBody>
                    <a:bodyPr/>
                    <a:lstStyle/>
                    <a:p>
                      <a:pPr algn="l" rtl="0" fontAlgn="ctr"/>
                      <a:r>
                        <a:rPr lang="es-MX" sz="1100" b="0" i="0" u="none" strike="noStrike" dirty="0">
                          <a:solidFill>
                            <a:srgbClr val="000000"/>
                          </a:solidFill>
                          <a:effectLst/>
                          <a:latin typeface="Georgia" panose="02040502050405020303" pitchFamily="18" charset="0"/>
                        </a:rPr>
                        <a:t>Partido Movimiento Ciudadano</a:t>
                      </a:r>
                    </a:p>
                  </a:txBody>
                  <a:tcPr marL="85725" marR="9525" marT="9525" marB="0" anchor="ctr"/>
                </a:tc>
                <a:tc>
                  <a:txBody>
                    <a:bodyPr/>
                    <a:lstStyle/>
                    <a:p>
                      <a:pPr algn="ctr" fontAlgn="b"/>
                      <a:r>
                        <a:rPr lang="es-MX" sz="1100" b="0" i="0" u="none" strike="noStrike" dirty="0">
                          <a:solidFill>
                            <a:srgbClr val="000000"/>
                          </a:solidFill>
                          <a:effectLst/>
                          <a:latin typeface="Georgia" panose="02040502050405020303" pitchFamily="18" charset="0"/>
                        </a:rPr>
                        <a:t>0.4</a:t>
                      </a:r>
                    </a:p>
                  </a:txBody>
                  <a:tcPr marL="9525" marR="9525" marT="9525" marB="0" anchor="ctr"/>
                </a:tc>
                <a:extLst>
                  <a:ext uri="{0D108BD9-81ED-4DB2-BD59-A6C34878D82A}">
                    <a16:rowId xmlns:a16="http://schemas.microsoft.com/office/drawing/2014/main" val="10008"/>
                  </a:ext>
                </a:extLst>
              </a:tr>
            </a:tbl>
          </a:graphicData>
        </a:graphic>
      </p:graphicFrame>
      <p:graphicFrame>
        <p:nvGraphicFramePr>
          <p:cNvPr id="9" name="Gráfico 8"/>
          <p:cNvGraphicFramePr/>
          <p:nvPr>
            <p:extLst>
              <p:ext uri="{D42A27DB-BD31-4B8C-83A1-F6EECF244321}">
                <p14:modId xmlns:p14="http://schemas.microsoft.com/office/powerpoint/2010/main" val="650252804"/>
              </p:ext>
            </p:extLst>
          </p:nvPr>
        </p:nvGraphicFramePr>
        <p:xfrm>
          <a:off x="4869712" y="1103275"/>
          <a:ext cx="3430772" cy="2713813"/>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5079" y="4176272"/>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8725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1136" y="137781"/>
            <a:ext cx="7378705" cy="585233"/>
          </a:xfrm>
          <a:ln>
            <a:solidFill>
              <a:srgbClr val="D119AA"/>
            </a:solidFill>
          </a:ln>
        </p:spPr>
        <p:txBody>
          <a:bodyPr/>
          <a:lstStyle/>
          <a:p>
            <a:r>
              <a:rPr lang="es-MX" dirty="0" smtClean="0">
                <a:solidFill>
                  <a:schemeClr val="tx1"/>
                </a:solidFill>
                <a:latin typeface="Georgia" panose="02040502050405020303" pitchFamily="18" charset="0"/>
              </a:rPr>
              <a:t>SIMAS 					52.88%</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25</a:t>
            </a:fld>
            <a:endParaRPr lang="es-MX"/>
          </a:p>
        </p:txBody>
      </p:sp>
      <p:graphicFrame>
        <p:nvGraphicFramePr>
          <p:cNvPr id="4" name="Tabla 3"/>
          <p:cNvGraphicFramePr>
            <a:graphicFrameLocks noGrp="1"/>
          </p:cNvGraphicFramePr>
          <p:nvPr>
            <p:extLst>
              <p:ext uri="{D42A27DB-BD31-4B8C-83A1-F6EECF244321}">
                <p14:modId xmlns:p14="http://schemas.microsoft.com/office/powerpoint/2010/main" val="3764928329"/>
              </p:ext>
            </p:extLst>
          </p:nvPr>
        </p:nvGraphicFramePr>
        <p:xfrm>
          <a:off x="1545010" y="1008421"/>
          <a:ext cx="2910031" cy="3096450"/>
        </p:xfrm>
        <a:graphic>
          <a:graphicData uri="http://schemas.openxmlformats.org/drawingml/2006/table">
            <a:tbl>
              <a:tblPr firstRow="1" bandRow="1">
                <a:tableStyleId>{29F337CD-0C82-4B09-9F16-75858471DBCC}</a:tableStyleId>
              </a:tblPr>
              <a:tblGrid>
                <a:gridCol w="1881913">
                  <a:extLst>
                    <a:ext uri="{9D8B030D-6E8A-4147-A177-3AD203B41FA5}">
                      <a16:colId xmlns:a16="http://schemas.microsoft.com/office/drawing/2014/main" val="20000"/>
                    </a:ext>
                  </a:extLst>
                </a:gridCol>
                <a:gridCol w="1028118">
                  <a:extLst>
                    <a:ext uri="{9D8B030D-6E8A-4147-A177-3AD203B41FA5}">
                      <a16:colId xmlns:a16="http://schemas.microsoft.com/office/drawing/2014/main" val="20001"/>
                    </a:ext>
                  </a:extLst>
                </a:gridCol>
              </a:tblGrid>
              <a:tr h="402533">
                <a:tc>
                  <a:txBody>
                    <a:bodyPr/>
                    <a:lstStyle/>
                    <a:p>
                      <a:endParaRPr lang="es-MX" sz="1100" dirty="0">
                        <a:latin typeface="Georgia" panose="02040502050405020303" pitchFamily="18" charset="0"/>
                      </a:endParaRPr>
                    </a:p>
                  </a:txBody>
                  <a:tcPr>
                    <a:solidFill>
                      <a:srgbClr val="D119AA"/>
                    </a:solidFill>
                  </a:tcPr>
                </a:tc>
                <a:tc>
                  <a:txBody>
                    <a:bodyPr/>
                    <a:lstStyle/>
                    <a:p>
                      <a:r>
                        <a:rPr lang="es-MX" sz="1100" b="1" dirty="0" smtClean="0">
                          <a:solidFill>
                            <a:schemeClr val="bg1"/>
                          </a:solidFill>
                          <a:latin typeface="Georgia" panose="02040502050405020303" pitchFamily="18" charset="0"/>
                        </a:rPr>
                        <a:t>Segundo</a:t>
                      </a:r>
                      <a:r>
                        <a:rPr lang="es-MX" sz="1100" b="1" baseline="0" dirty="0" smtClean="0">
                          <a:solidFill>
                            <a:schemeClr val="bg1"/>
                          </a:solidFill>
                          <a:latin typeface="Georgia" panose="02040502050405020303" pitchFamily="18" charset="0"/>
                        </a:rPr>
                        <a:t> Trimestre</a:t>
                      </a:r>
                      <a:endParaRPr lang="es-MX" sz="1100" b="1" dirty="0">
                        <a:solidFill>
                          <a:schemeClr val="bg1"/>
                        </a:solidFill>
                        <a:latin typeface="Georgia" panose="02040502050405020303" pitchFamily="18" charset="0"/>
                      </a:endParaRPr>
                    </a:p>
                  </a:txBody>
                  <a:tcPr>
                    <a:solidFill>
                      <a:srgbClr val="D119AA"/>
                    </a:solidFill>
                  </a:tcPr>
                </a:tc>
                <a:extLst>
                  <a:ext uri="{0D108BD9-81ED-4DB2-BD59-A6C34878D82A}">
                    <a16:rowId xmlns:a16="http://schemas.microsoft.com/office/drawing/2014/main" val="10000"/>
                  </a:ext>
                </a:extLst>
              </a:tr>
              <a:tr h="363686">
                <a:tc>
                  <a:txBody>
                    <a:bodyPr/>
                    <a:lstStyle/>
                    <a:p>
                      <a:pPr algn="l" rtl="0" fontAlgn="ctr"/>
                      <a:r>
                        <a:rPr lang="es-MX" sz="1100" u="none" strike="noStrike" dirty="0">
                          <a:effectLst/>
                          <a:latin typeface="Georgia" panose="02040502050405020303" pitchFamily="18" charset="0"/>
                        </a:rPr>
                        <a:t>SIMAS Piedras Negras</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98.07</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1"/>
                  </a:ext>
                </a:extLst>
              </a:tr>
              <a:tr h="363686">
                <a:tc>
                  <a:txBody>
                    <a:bodyPr/>
                    <a:lstStyle/>
                    <a:p>
                      <a:pPr algn="l" rtl="0" fontAlgn="ctr"/>
                      <a:r>
                        <a:rPr lang="es-MX" sz="1100" u="none" strike="noStrike" dirty="0">
                          <a:effectLst/>
                          <a:latin typeface="Georgia" panose="02040502050405020303" pitchFamily="18" charset="0"/>
                        </a:rPr>
                        <a:t>SIMAS Monclova-Frontera </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96.41</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2"/>
                  </a:ext>
                </a:extLst>
              </a:tr>
              <a:tr h="487614">
                <a:tc>
                  <a:txBody>
                    <a:bodyPr/>
                    <a:lstStyle/>
                    <a:p>
                      <a:pPr algn="l" rtl="0" fontAlgn="t"/>
                      <a:r>
                        <a:rPr lang="es-MX" sz="1100" u="none" strike="noStrike" dirty="0">
                          <a:effectLst/>
                          <a:latin typeface="Georgia" panose="02040502050405020303" pitchFamily="18" charset="0"/>
                        </a:rPr>
                        <a:t>SIMAS Sabinas- San Juan de Sabinas- Múzquiz</a:t>
                      </a:r>
                      <a:endParaRPr lang="es-MX" sz="1100" b="0" i="0" u="none" strike="noStrike" dirty="0">
                        <a:solidFill>
                          <a:srgbClr val="000000"/>
                        </a:solidFill>
                        <a:effectLst/>
                        <a:latin typeface="Georgia" panose="02040502050405020303" pitchFamily="18" charset="0"/>
                      </a:endParaRPr>
                    </a:p>
                  </a:txBody>
                  <a:tcPr marL="9525" marR="9525" marT="9525" marB="0"/>
                </a:tc>
                <a:tc>
                  <a:txBody>
                    <a:bodyPr/>
                    <a:lstStyle/>
                    <a:p>
                      <a:pPr algn="ctr" fontAlgn="b"/>
                      <a:r>
                        <a:rPr lang="es-MX" sz="1100" u="none" strike="noStrike" dirty="0">
                          <a:effectLst/>
                          <a:latin typeface="Georgia" panose="02040502050405020303" pitchFamily="18" charset="0"/>
                        </a:rPr>
                        <a:t>6.68</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3"/>
                  </a:ext>
                </a:extLst>
              </a:tr>
              <a:tr h="363686">
                <a:tc>
                  <a:txBody>
                    <a:bodyPr/>
                    <a:lstStyle/>
                    <a:p>
                      <a:pPr algn="l" rtl="0" fontAlgn="ctr"/>
                      <a:r>
                        <a:rPr lang="es-MX" sz="1100" u="none" strike="noStrike" dirty="0">
                          <a:effectLst/>
                          <a:latin typeface="Georgia" panose="02040502050405020303" pitchFamily="18" charset="0"/>
                        </a:rPr>
                        <a:t>SIMAS Torreón </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94.6</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4"/>
                  </a:ext>
                </a:extLst>
              </a:tr>
              <a:tr h="363686">
                <a:tc>
                  <a:txBody>
                    <a:bodyPr/>
                    <a:lstStyle/>
                    <a:p>
                      <a:pPr algn="l" rtl="0" fontAlgn="ctr"/>
                      <a:r>
                        <a:rPr lang="es-MX" sz="1100" u="none" strike="noStrike">
                          <a:effectLst/>
                          <a:latin typeface="Georgia" panose="02040502050405020303" pitchFamily="18" charset="0"/>
                        </a:rPr>
                        <a:t>SIMAS Sabinas</a:t>
                      </a:r>
                      <a:endParaRPr lang="es-MX" sz="1100" b="0" i="0" u="none" strike="noStrike">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99.95</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5"/>
                  </a:ext>
                </a:extLst>
              </a:tr>
              <a:tr h="363686">
                <a:tc>
                  <a:txBody>
                    <a:bodyPr/>
                    <a:lstStyle/>
                    <a:p>
                      <a:pPr algn="l" rtl="0" fontAlgn="ctr"/>
                      <a:r>
                        <a:rPr lang="es-MX" sz="1100" u="none" strike="noStrike">
                          <a:effectLst/>
                          <a:latin typeface="Georgia" panose="02040502050405020303" pitchFamily="18" charset="0"/>
                        </a:rPr>
                        <a:t>SIMAS Matamoros</a:t>
                      </a:r>
                      <a:endParaRPr lang="es-MX" sz="1100" b="0" i="0" u="none" strike="noStrike">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87.84</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6"/>
                  </a:ext>
                </a:extLst>
              </a:tr>
              <a:tr h="363686">
                <a:tc>
                  <a:txBody>
                    <a:bodyPr/>
                    <a:lstStyle/>
                    <a:p>
                      <a:pPr algn="l" rtl="0" fontAlgn="ctr"/>
                      <a:r>
                        <a:rPr lang="es-MX" sz="1100" u="none" strike="noStrike" dirty="0">
                          <a:effectLst/>
                          <a:latin typeface="Georgia" panose="02040502050405020303" pitchFamily="18" charset="0"/>
                        </a:rPr>
                        <a:t>Aguas de Saltillo</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96.34</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7"/>
                  </a:ext>
                </a:extLst>
              </a:tr>
            </a:tbl>
          </a:graphicData>
        </a:graphic>
      </p:graphicFrame>
      <p:graphicFrame>
        <p:nvGraphicFramePr>
          <p:cNvPr id="5" name="Gráfico 4"/>
          <p:cNvGraphicFramePr/>
          <p:nvPr>
            <p:extLst>
              <p:ext uri="{D42A27DB-BD31-4B8C-83A1-F6EECF244321}">
                <p14:modId xmlns:p14="http://schemas.microsoft.com/office/powerpoint/2010/main" val="4123141047"/>
              </p:ext>
            </p:extLst>
          </p:nvPr>
        </p:nvGraphicFramePr>
        <p:xfrm>
          <a:off x="4688647" y="1008421"/>
          <a:ext cx="3742972" cy="2500323"/>
        </p:xfrm>
        <a:graphic>
          <a:graphicData uri="http://schemas.openxmlformats.org/drawingml/2006/chart">
            <c:chart xmlns:c="http://schemas.openxmlformats.org/drawingml/2006/chart" xmlns:r="http://schemas.openxmlformats.org/officeDocument/2006/relationships" r:id="rId2"/>
          </a:graphicData>
        </a:graphic>
      </p:graphicFrame>
      <p:pic>
        <p:nvPicPr>
          <p:cNvPr id="6"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5079" y="4176272"/>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7666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26</a:t>
            </a:fld>
            <a:endParaRPr lang="es-MX"/>
          </a:p>
        </p:txBody>
      </p:sp>
      <p:graphicFrame>
        <p:nvGraphicFramePr>
          <p:cNvPr id="4" name="Tabla 3"/>
          <p:cNvGraphicFramePr>
            <a:graphicFrameLocks noGrp="1"/>
          </p:cNvGraphicFramePr>
          <p:nvPr>
            <p:extLst>
              <p:ext uri="{D42A27DB-BD31-4B8C-83A1-F6EECF244321}">
                <p14:modId xmlns:p14="http://schemas.microsoft.com/office/powerpoint/2010/main" val="1781905320"/>
              </p:ext>
            </p:extLst>
          </p:nvPr>
        </p:nvGraphicFramePr>
        <p:xfrm>
          <a:off x="1567623" y="1043193"/>
          <a:ext cx="3057540" cy="2890853"/>
        </p:xfrm>
        <a:graphic>
          <a:graphicData uri="http://schemas.openxmlformats.org/drawingml/2006/table">
            <a:tbl>
              <a:tblPr firstRow="1" bandRow="1">
                <a:tableStyleId>{29F337CD-0C82-4B09-9F16-75858471DBCC}</a:tableStyleId>
              </a:tblPr>
              <a:tblGrid>
                <a:gridCol w="1952864">
                  <a:extLst>
                    <a:ext uri="{9D8B030D-6E8A-4147-A177-3AD203B41FA5}">
                      <a16:colId xmlns:a16="http://schemas.microsoft.com/office/drawing/2014/main" val="20000"/>
                    </a:ext>
                  </a:extLst>
                </a:gridCol>
                <a:gridCol w="1104676">
                  <a:extLst>
                    <a:ext uri="{9D8B030D-6E8A-4147-A177-3AD203B41FA5}">
                      <a16:colId xmlns:a16="http://schemas.microsoft.com/office/drawing/2014/main" val="20001"/>
                    </a:ext>
                  </a:extLst>
                </a:gridCol>
              </a:tblGrid>
              <a:tr h="481130">
                <a:tc>
                  <a:txBody>
                    <a:bodyPr/>
                    <a:lstStyle/>
                    <a:p>
                      <a:endParaRPr lang="es-MX" sz="1100" b="1" dirty="0">
                        <a:solidFill>
                          <a:schemeClr val="tx1"/>
                        </a:solidFill>
                        <a:latin typeface="Georgia" panose="02040502050405020303" pitchFamily="18" charset="0"/>
                      </a:endParaRPr>
                    </a:p>
                  </a:txBody>
                  <a:tcPr>
                    <a:solidFill>
                      <a:srgbClr val="D119AA"/>
                    </a:solidFill>
                  </a:tcPr>
                </a:tc>
                <a:tc>
                  <a:txBody>
                    <a:bodyPr/>
                    <a:lstStyle/>
                    <a:p>
                      <a:r>
                        <a:rPr lang="es-MX" sz="1100" b="1" dirty="0" smtClean="0">
                          <a:solidFill>
                            <a:schemeClr val="bg1"/>
                          </a:solidFill>
                          <a:latin typeface="Georgia" panose="02040502050405020303" pitchFamily="18" charset="0"/>
                        </a:rPr>
                        <a:t>Segundo</a:t>
                      </a:r>
                      <a:r>
                        <a:rPr lang="es-MX" sz="1100" b="1" baseline="0" dirty="0" smtClean="0">
                          <a:solidFill>
                            <a:schemeClr val="tx1"/>
                          </a:solidFill>
                          <a:latin typeface="Georgia" panose="02040502050405020303" pitchFamily="18" charset="0"/>
                        </a:rPr>
                        <a:t> </a:t>
                      </a:r>
                      <a:r>
                        <a:rPr lang="es-MX" sz="1100" b="1" baseline="0" dirty="0" smtClean="0">
                          <a:solidFill>
                            <a:schemeClr val="bg1"/>
                          </a:solidFill>
                          <a:latin typeface="Georgia" panose="02040502050405020303" pitchFamily="18" charset="0"/>
                        </a:rPr>
                        <a:t>Trimestre</a:t>
                      </a:r>
                      <a:endParaRPr lang="es-MX" sz="1100" b="1" dirty="0">
                        <a:solidFill>
                          <a:schemeClr val="bg1"/>
                        </a:solidFill>
                        <a:latin typeface="Georgia" panose="02040502050405020303" pitchFamily="18" charset="0"/>
                      </a:endParaRPr>
                    </a:p>
                  </a:txBody>
                  <a:tcPr>
                    <a:solidFill>
                      <a:srgbClr val="D119AA"/>
                    </a:solidFill>
                  </a:tcPr>
                </a:tc>
                <a:extLst>
                  <a:ext uri="{0D108BD9-81ED-4DB2-BD59-A6C34878D82A}">
                    <a16:rowId xmlns:a16="http://schemas.microsoft.com/office/drawing/2014/main" val="10000"/>
                  </a:ext>
                </a:extLst>
              </a:tr>
              <a:tr h="380037">
                <a:tc>
                  <a:txBody>
                    <a:bodyPr/>
                    <a:lstStyle/>
                    <a:p>
                      <a:pPr algn="l" rtl="0" fontAlgn="ctr"/>
                      <a:r>
                        <a:rPr lang="es-MX" sz="1100" u="none" strike="noStrike" dirty="0">
                          <a:effectLst/>
                          <a:latin typeface="Georgia" panose="02040502050405020303" pitchFamily="18" charset="0"/>
                        </a:rPr>
                        <a:t>COMPARA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94.07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80037">
                <a:tc>
                  <a:txBody>
                    <a:bodyPr/>
                    <a:lstStyle/>
                    <a:p>
                      <a:pPr algn="l" rtl="0" fontAlgn="b"/>
                      <a:r>
                        <a:rPr lang="es-MX" sz="1100" u="none" strike="noStrike" dirty="0">
                          <a:effectLst/>
                          <a:latin typeface="Georgia" panose="02040502050405020303" pitchFamily="18" charset="0"/>
                        </a:rPr>
                        <a:t>SIMAS Morelos</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5.56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509538">
                <a:tc>
                  <a:txBody>
                    <a:bodyPr/>
                    <a:lstStyle/>
                    <a:p>
                      <a:pPr algn="l" rtl="0" fontAlgn="b"/>
                      <a:r>
                        <a:rPr lang="es-MX" sz="1100" u="none" strike="noStrike" dirty="0">
                          <a:effectLst/>
                          <a:latin typeface="Georgia" panose="02040502050405020303" pitchFamily="18" charset="0"/>
                        </a:rPr>
                        <a:t>SIMAS Torreón- Matamoros- Viesca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91.99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80037">
                <a:tc>
                  <a:txBody>
                    <a:bodyPr/>
                    <a:lstStyle/>
                    <a:p>
                      <a:pPr algn="l" rtl="0" fontAlgn="ctr"/>
                      <a:r>
                        <a:rPr lang="es-MX" sz="1100" u="none" strike="noStrike" dirty="0">
                          <a:effectLst/>
                          <a:latin typeface="Georgia" panose="02040502050405020303" pitchFamily="18" charset="0"/>
                        </a:rPr>
                        <a:t>SIMAS San Buenaventura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11.01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380037">
                <a:tc>
                  <a:txBody>
                    <a:bodyPr/>
                    <a:lstStyle/>
                    <a:p>
                      <a:pPr algn="l" rtl="0" fontAlgn="ctr"/>
                      <a:r>
                        <a:rPr lang="es-MX" sz="1100" u="none" strike="noStrike" dirty="0">
                          <a:effectLst/>
                          <a:latin typeface="Georgia" panose="02040502050405020303" pitchFamily="18" charset="0"/>
                        </a:rPr>
                        <a:t>SIMAS Allende</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11.85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80037">
                <a:tc>
                  <a:txBody>
                    <a:bodyPr/>
                    <a:lstStyle/>
                    <a:p>
                      <a:pPr algn="l" rtl="0" fontAlgn="ctr"/>
                      <a:r>
                        <a:rPr lang="es-MX" sz="1100" u="none" strike="noStrike" dirty="0">
                          <a:effectLst/>
                          <a:latin typeface="Georgia" panose="02040502050405020303" pitchFamily="18" charset="0"/>
                        </a:rPr>
                        <a:t>SIMAS San Pedro</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3.2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18826567"/>
              </p:ext>
            </p:extLst>
          </p:nvPr>
        </p:nvGraphicFramePr>
        <p:xfrm>
          <a:off x="5048014" y="1043194"/>
          <a:ext cx="3149687" cy="2890853"/>
        </p:xfrm>
        <a:graphic>
          <a:graphicData uri="http://schemas.openxmlformats.org/drawingml/2006/table">
            <a:tbl>
              <a:tblPr firstRow="1" bandRow="1">
                <a:tableStyleId>{29F337CD-0C82-4B09-9F16-75858471DBCC}</a:tableStyleId>
              </a:tblPr>
              <a:tblGrid>
                <a:gridCol w="2054535">
                  <a:extLst>
                    <a:ext uri="{9D8B030D-6E8A-4147-A177-3AD203B41FA5}">
                      <a16:colId xmlns:a16="http://schemas.microsoft.com/office/drawing/2014/main" val="20000"/>
                    </a:ext>
                  </a:extLst>
                </a:gridCol>
                <a:gridCol w="1095152">
                  <a:extLst>
                    <a:ext uri="{9D8B030D-6E8A-4147-A177-3AD203B41FA5}">
                      <a16:colId xmlns:a16="http://schemas.microsoft.com/office/drawing/2014/main" val="20001"/>
                    </a:ext>
                  </a:extLst>
                </a:gridCol>
              </a:tblGrid>
              <a:tr h="521937">
                <a:tc>
                  <a:txBody>
                    <a:bodyPr/>
                    <a:lstStyle/>
                    <a:p>
                      <a:endParaRPr lang="es-MX" sz="1100" dirty="0">
                        <a:latin typeface="Georgia" panose="02040502050405020303" pitchFamily="18" charset="0"/>
                      </a:endParaRPr>
                    </a:p>
                  </a:txBody>
                  <a:tcPr>
                    <a:solidFill>
                      <a:srgbClr val="D119AA"/>
                    </a:solidFill>
                  </a:tcPr>
                </a:tc>
                <a:tc>
                  <a:txBody>
                    <a:bodyPr/>
                    <a:lstStyle/>
                    <a:p>
                      <a:r>
                        <a:rPr lang="es-MX" sz="1100" b="1" dirty="0" smtClean="0">
                          <a:solidFill>
                            <a:schemeClr val="bg1"/>
                          </a:solidFill>
                          <a:latin typeface="Georgia" panose="02040502050405020303" pitchFamily="18" charset="0"/>
                        </a:rPr>
                        <a:t>Segundo</a:t>
                      </a:r>
                      <a:r>
                        <a:rPr lang="es-MX" sz="1100" b="1" baseline="0" dirty="0" smtClean="0">
                          <a:solidFill>
                            <a:schemeClr val="bg1"/>
                          </a:solidFill>
                          <a:latin typeface="Georgia" panose="02040502050405020303" pitchFamily="18" charset="0"/>
                        </a:rPr>
                        <a:t> Trimestre</a:t>
                      </a:r>
                      <a:endParaRPr lang="es-MX" sz="1100" b="1" dirty="0">
                        <a:solidFill>
                          <a:schemeClr val="bg1"/>
                        </a:solidFill>
                        <a:latin typeface="Georgia" panose="02040502050405020303" pitchFamily="18" charset="0"/>
                      </a:endParaRPr>
                    </a:p>
                  </a:txBody>
                  <a:tcPr>
                    <a:solidFill>
                      <a:srgbClr val="D119AA"/>
                    </a:solidFill>
                  </a:tcPr>
                </a:tc>
                <a:extLst>
                  <a:ext uri="{0D108BD9-81ED-4DB2-BD59-A6C34878D82A}">
                    <a16:rowId xmlns:a16="http://schemas.microsoft.com/office/drawing/2014/main" val="10000"/>
                  </a:ext>
                </a:extLst>
              </a:tr>
              <a:tr h="412270">
                <a:tc>
                  <a:txBody>
                    <a:bodyPr/>
                    <a:lstStyle/>
                    <a:p>
                      <a:pPr algn="l" rtl="0" fontAlgn="ctr"/>
                      <a:r>
                        <a:rPr lang="es-MX" sz="1100" u="none" strike="noStrike" dirty="0">
                          <a:effectLst/>
                          <a:latin typeface="Georgia" panose="02040502050405020303" pitchFamily="18" charset="0"/>
                        </a:rPr>
                        <a:t>SIMAS Arteaga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69.67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412270">
                <a:tc>
                  <a:txBody>
                    <a:bodyPr/>
                    <a:lstStyle/>
                    <a:p>
                      <a:pPr algn="l" rtl="0" fontAlgn="ctr"/>
                      <a:r>
                        <a:rPr lang="es-MX" sz="1100" u="none" strike="noStrike" dirty="0">
                          <a:effectLst/>
                          <a:latin typeface="Georgia" panose="02040502050405020303" pitchFamily="18" charset="0"/>
                        </a:rPr>
                        <a:t>SIMAS Madero</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2.27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93906">
                <a:tc>
                  <a:txBody>
                    <a:bodyPr/>
                    <a:lstStyle/>
                    <a:p>
                      <a:pPr algn="l" rtl="0" fontAlgn="ctr"/>
                      <a:r>
                        <a:rPr lang="es-MX" sz="1100" u="none" strike="noStrike" dirty="0">
                          <a:effectLst/>
                          <a:latin typeface="Georgia" panose="02040502050405020303" pitchFamily="18" charset="0"/>
                        </a:rPr>
                        <a:t>SIMAS Parras</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32.59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69100">
                <a:tc>
                  <a:txBody>
                    <a:bodyPr/>
                    <a:lstStyle/>
                    <a:p>
                      <a:pPr algn="l" rtl="0" fontAlgn="b"/>
                      <a:r>
                        <a:rPr lang="es-MX" sz="1100" u="none" strike="noStrike" dirty="0">
                          <a:effectLst/>
                          <a:latin typeface="Georgia" panose="02040502050405020303" pitchFamily="18" charset="0"/>
                        </a:rPr>
                        <a:t>SIMAS Acuña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51.48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369100">
                <a:tc>
                  <a:txBody>
                    <a:bodyPr/>
                    <a:lstStyle/>
                    <a:p>
                      <a:pPr algn="l" rtl="0" fontAlgn="b"/>
                      <a:r>
                        <a:rPr lang="es-MX" sz="1100" u="none" strike="noStrike" dirty="0">
                          <a:effectLst/>
                          <a:latin typeface="Georgia" panose="02040502050405020303" pitchFamily="18" charset="0"/>
                        </a:rPr>
                        <a:t>SIMAS General Cepeda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18.28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412270">
                <a:tc>
                  <a:txBody>
                    <a:bodyPr/>
                    <a:lstStyle/>
                    <a:p>
                      <a:pPr algn="l" rtl="0" fontAlgn="ctr"/>
                      <a:r>
                        <a:rPr lang="es-MX" sz="1100" u="none" strike="noStrike" dirty="0">
                          <a:effectLst/>
                          <a:latin typeface="Georgia" panose="02040502050405020303" pitchFamily="18" charset="0"/>
                        </a:rPr>
                        <a:t>SIMAS </a:t>
                      </a:r>
                      <a:r>
                        <a:rPr lang="es-MX" sz="1100" u="none" strike="noStrike" dirty="0" smtClean="0">
                          <a:effectLst/>
                          <a:latin typeface="Georgia" panose="02040502050405020303" pitchFamily="18" charset="0"/>
                        </a:rPr>
                        <a:t>Cuatro Ciénegas</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32.87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bl>
          </a:graphicData>
        </a:graphic>
      </p:graphicFrame>
      <p:sp>
        <p:nvSpPr>
          <p:cNvPr id="6" name="Título 1"/>
          <p:cNvSpPr>
            <a:spLocks noGrp="1"/>
          </p:cNvSpPr>
          <p:nvPr>
            <p:ph type="title"/>
          </p:nvPr>
        </p:nvSpPr>
        <p:spPr>
          <a:xfrm>
            <a:off x="1191136" y="137781"/>
            <a:ext cx="7378705" cy="585233"/>
          </a:xfrm>
          <a:ln>
            <a:solidFill>
              <a:srgbClr val="D119AA"/>
            </a:solidFill>
          </a:ln>
        </p:spPr>
        <p:txBody>
          <a:bodyPr/>
          <a:lstStyle/>
          <a:p>
            <a:r>
              <a:rPr lang="es-MX" dirty="0" smtClean="0">
                <a:solidFill>
                  <a:schemeClr val="tx1"/>
                </a:solidFill>
                <a:latin typeface="Georgia" panose="02040502050405020303" pitchFamily="18" charset="0"/>
              </a:rPr>
              <a:t>SIMAS 					52.88%</a:t>
            </a:r>
            <a:endParaRPr lang="es-MX" dirty="0">
              <a:solidFill>
                <a:schemeClr val="tx1"/>
              </a:solidFill>
              <a:latin typeface="Georgia" panose="02040502050405020303" pitchFamily="18" charset="0"/>
            </a:endParaRPr>
          </a:p>
        </p:txBody>
      </p:sp>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5079" y="4176272"/>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58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8316" y="180311"/>
            <a:ext cx="7453424" cy="542703"/>
          </a:xfrm>
          <a:ln>
            <a:solidFill>
              <a:srgbClr val="D119AA"/>
            </a:solidFill>
          </a:ln>
        </p:spPr>
        <p:txBody>
          <a:bodyPr/>
          <a:lstStyle/>
          <a:p>
            <a:r>
              <a:rPr lang="es-MX" dirty="0" smtClean="0">
                <a:solidFill>
                  <a:schemeClr val="tx1"/>
                </a:solidFill>
                <a:latin typeface="Georgia" panose="02040502050405020303" pitchFamily="18" charset="0"/>
              </a:rPr>
              <a:t>Organismos Paramunicipales 		86.62%</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27</a:t>
            </a:fld>
            <a:endParaRPr lang="es-MX"/>
          </a:p>
        </p:txBody>
      </p:sp>
      <p:graphicFrame>
        <p:nvGraphicFramePr>
          <p:cNvPr id="4" name="Tabla 3"/>
          <p:cNvGraphicFramePr>
            <a:graphicFrameLocks noGrp="1"/>
          </p:cNvGraphicFramePr>
          <p:nvPr>
            <p:extLst>
              <p:ext uri="{D42A27DB-BD31-4B8C-83A1-F6EECF244321}">
                <p14:modId xmlns:p14="http://schemas.microsoft.com/office/powerpoint/2010/main" val="1165525634"/>
              </p:ext>
            </p:extLst>
          </p:nvPr>
        </p:nvGraphicFramePr>
        <p:xfrm>
          <a:off x="1364611" y="908344"/>
          <a:ext cx="3249919" cy="3334047"/>
        </p:xfrm>
        <a:graphic>
          <a:graphicData uri="http://schemas.openxmlformats.org/drawingml/2006/table">
            <a:tbl>
              <a:tblPr firstRow="1" bandRow="1">
                <a:tableStyleId>{29F337CD-0C82-4B09-9F16-75858471DBCC}</a:tableStyleId>
              </a:tblPr>
              <a:tblGrid>
                <a:gridCol w="2260648">
                  <a:extLst>
                    <a:ext uri="{9D8B030D-6E8A-4147-A177-3AD203B41FA5}">
                      <a16:colId xmlns:a16="http://schemas.microsoft.com/office/drawing/2014/main" val="20000"/>
                    </a:ext>
                  </a:extLst>
                </a:gridCol>
                <a:gridCol w="989271">
                  <a:extLst>
                    <a:ext uri="{9D8B030D-6E8A-4147-A177-3AD203B41FA5}">
                      <a16:colId xmlns:a16="http://schemas.microsoft.com/office/drawing/2014/main" val="20001"/>
                    </a:ext>
                  </a:extLst>
                </a:gridCol>
              </a:tblGrid>
              <a:tr h="506969">
                <a:tc>
                  <a:txBody>
                    <a:bodyPr/>
                    <a:lstStyle/>
                    <a:p>
                      <a:endParaRPr lang="es-MX" dirty="0"/>
                    </a:p>
                  </a:txBody>
                  <a:tcPr>
                    <a:solidFill>
                      <a:srgbClr val="D119AA"/>
                    </a:solidFill>
                  </a:tcPr>
                </a:tc>
                <a:tc>
                  <a:txBody>
                    <a:bodyPr/>
                    <a:lstStyle/>
                    <a:p>
                      <a:r>
                        <a:rPr lang="es-MX" sz="1200" b="1" dirty="0" smtClean="0">
                          <a:solidFill>
                            <a:schemeClr val="bg1"/>
                          </a:solidFill>
                        </a:rPr>
                        <a:t>Segundo</a:t>
                      </a:r>
                      <a:r>
                        <a:rPr lang="es-MX" sz="1200" b="1" baseline="0" dirty="0" smtClean="0">
                          <a:solidFill>
                            <a:schemeClr val="bg1"/>
                          </a:solidFill>
                        </a:rPr>
                        <a:t> Trimestre</a:t>
                      </a:r>
                      <a:endParaRPr lang="es-MX" sz="1200" b="1" dirty="0">
                        <a:solidFill>
                          <a:schemeClr val="bg1"/>
                        </a:solidFill>
                      </a:endParaRPr>
                    </a:p>
                  </a:txBody>
                  <a:tcPr>
                    <a:solidFill>
                      <a:srgbClr val="D119AA"/>
                    </a:solidFill>
                  </a:tcPr>
                </a:tc>
                <a:extLst>
                  <a:ext uri="{0D108BD9-81ED-4DB2-BD59-A6C34878D82A}">
                    <a16:rowId xmlns:a16="http://schemas.microsoft.com/office/drawing/2014/main" val="10000"/>
                  </a:ext>
                </a:extLst>
              </a:tr>
              <a:tr h="426772">
                <a:tc>
                  <a:txBody>
                    <a:bodyPr/>
                    <a:lstStyle/>
                    <a:p>
                      <a:pPr algn="l" rtl="0" fontAlgn="b"/>
                      <a:r>
                        <a:rPr lang="es-MX" sz="1100" u="none" strike="noStrike" dirty="0">
                          <a:effectLst/>
                          <a:latin typeface="Georgia" panose="02040502050405020303" pitchFamily="18" charset="0"/>
                        </a:rPr>
                        <a:t>Instituto Municipal de Transporte Saltillo </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76.4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62787">
                <a:tc>
                  <a:txBody>
                    <a:bodyPr/>
                    <a:lstStyle/>
                    <a:p>
                      <a:pPr algn="l" rtl="0" fontAlgn="b"/>
                      <a:r>
                        <a:rPr lang="es-MX" sz="1100" u="none" strike="noStrike" dirty="0">
                          <a:effectLst/>
                          <a:latin typeface="Georgia" panose="02040502050405020303" pitchFamily="18" charset="0"/>
                        </a:rPr>
                        <a:t>Dirección de Pensiones Saltillo</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85.19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426772">
                <a:tc>
                  <a:txBody>
                    <a:bodyPr/>
                    <a:lstStyle/>
                    <a:p>
                      <a:pPr algn="l" rtl="0" fontAlgn="b"/>
                      <a:r>
                        <a:rPr lang="es-MX" sz="1100" u="none" strike="noStrike" dirty="0" smtClean="0">
                          <a:effectLst/>
                          <a:latin typeface="Georgia" panose="02040502050405020303" pitchFamily="18" charset="0"/>
                        </a:rPr>
                        <a:t>Instituto </a:t>
                      </a:r>
                      <a:r>
                        <a:rPr lang="es-MX" sz="1100" u="none" strike="noStrike" dirty="0">
                          <a:effectLst/>
                          <a:latin typeface="Georgia" panose="02040502050405020303" pitchFamily="18" charset="0"/>
                        </a:rPr>
                        <a:t>Municipal de la Mujer de Torreón</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99.9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94416">
                <a:tc>
                  <a:txBody>
                    <a:bodyPr/>
                    <a:lstStyle/>
                    <a:p>
                      <a:pPr algn="l" rtl="0" fontAlgn="b"/>
                      <a:r>
                        <a:rPr lang="es-MX" sz="1100" u="none" strike="noStrike">
                          <a:effectLst/>
                          <a:latin typeface="Georgia" panose="02040502050405020303" pitchFamily="18" charset="0"/>
                        </a:rPr>
                        <a:t>Instituto Municipal de Planeación y Competitividad Torreón</a:t>
                      </a:r>
                      <a:endParaRPr lang="es-MX" sz="1100" b="0" i="0" u="none" strike="noStrike">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82.74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426772">
                <a:tc>
                  <a:txBody>
                    <a:bodyPr/>
                    <a:lstStyle/>
                    <a:p>
                      <a:pPr algn="l" rtl="0" fontAlgn="b"/>
                      <a:r>
                        <a:rPr lang="es-MX" sz="1100" u="none" strike="noStrike" dirty="0">
                          <a:effectLst/>
                          <a:latin typeface="Georgia" panose="02040502050405020303" pitchFamily="18" charset="0"/>
                        </a:rPr>
                        <a:t>Instituto Municipal de Planeación Saltillo</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92.28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62787">
                <a:tc>
                  <a:txBody>
                    <a:bodyPr/>
                    <a:lstStyle/>
                    <a:p>
                      <a:pPr algn="l" rtl="0" fontAlgn="b"/>
                      <a:r>
                        <a:rPr lang="es-MX" sz="1100" u="none" strike="noStrike">
                          <a:effectLst/>
                          <a:latin typeface="Georgia" panose="02040502050405020303" pitchFamily="18" charset="0"/>
                        </a:rPr>
                        <a:t>DIF Torreón</a:t>
                      </a:r>
                      <a:endParaRPr lang="es-MX" sz="1100" b="0" i="0" u="none" strike="noStrike">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97.78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426772">
                <a:tc>
                  <a:txBody>
                    <a:bodyPr/>
                    <a:lstStyle/>
                    <a:p>
                      <a:pPr algn="l" rtl="0" fontAlgn="b"/>
                      <a:r>
                        <a:rPr lang="es-MX" sz="1100" u="none" strike="noStrike" dirty="0" smtClean="0">
                          <a:effectLst/>
                          <a:latin typeface="Georgia" panose="02040502050405020303" pitchFamily="18" charset="0"/>
                        </a:rPr>
                        <a:t>Instituto </a:t>
                      </a:r>
                      <a:r>
                        <a:rPr lang="es-MX" sz="1100" u="none" strike="noStrike" dirty="0">
                          <a:effectLst/>
                          <a:latin typeface="Georgia" panose="02040502050405020303" pitchFamily="18" charset="0"/>
                        </a:rPr>
                        <a:t>Municipal de Cultura de Torreón</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94.06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5" name="Gráfico 4"/>
          <p:cNvGraphicFramePr/>
          <p:nvPr>
            <p:extLst>
              <p:ext uri="{D42A27DB-BD31-4B8C-83A1-F6EECF244321}">
                <p14:modId xmlns:p14="http://schemas.microsoft.com/office/powerpoint/2010/main" val="2369786195"/>
              </p:ext>
            </p:extLst>
          </p:nvPr>
        </p:nvGraphicFramePr>
        <p:xfrm>
          <a:off x="4829430" y="1060201"/>
          <a:ext cx="3432068" cy="2491073"/>
        </p:xfrm>
        <a:graphic>
          <a:graphicData uri="http://schemas.openxmlformats.org/drawingml/2006/chart">
            <c:chart xmlns:c="http://schemas.openxmlformats.org/drawingml/2006/chart" xmlns:r="http://schemas.openxmlformats.org/officeDocument/2006/relationships" r:id="rId2"/>
          </a:graphicData>
        </a:graphic>
      </p:graphicFrame>
      <p:pic>
        <p:nvPicPr>
          <p:cNvPr id="6"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5079" y="4176272"/>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8067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28</a:t>
            </a:fld>
            <a:endParaRPr lang="es-MX"/>
          </a:p>
        </p:txBody>
      </p:sp>
      <p:graphicFrame>
        <p:nvGraphicFramePr>
          <p:cNvPr id="4" name="Tabla 3"/>
          <p:cNvGraphicFramePr>
            <a:graphicFrameLocks noGrp="1"/>
          </p:cNvGraphicFramePr>
          <p:nvPr>
            <p:extLst>
              <p:ext uri="{D42A27DB-BD31-4B8C-83A1-F6EECF244321}">
                <p14:modId xmlns:p14="http://schemas.microsoft.com/office/powerpoint/2010/main" val="2011998328"/>
              </p:ext>
            </p:extLst>
          </p:nvPr>
        </p:nvGraphicFramePr>
        <p:xfrm>
          <a:off x="2735637" y="1169438"/>
          <a:ext cx="4278782" cy="3041055"/>
        </p:xfrm>
        <a:graphic>
          <a:graphicData uri="http://schemas.openxmlformats.org/drawingml/2006/table">
            <a:tbl>
              <a:tblPr firstRow="1" bandRow="1">
                <a:tableStyleId>{29F337CD-0C82-4B09-9F16-75858471DBCC}</a:tableStyleId>
              </a:tblPr>
              <a:tblGrid>
                <a:gridCol w="2184735">
                  <a:extLst>
                    <a:ext uri="{9D8B030D-6E8A-4147-A177-3AD203B41FA5}">
                      <a16:colId xmlns:a16="http://schemas.microsoft.com/office/drawing/2014/main" val="20000"/>
                    </a:ext>
                  </a:extLst>
                </a:gridCol>
                <a:gridCol w="2094047">
                  <a:extLst>
                    <a:ext uri="{9D8B030D-6E8A-4147-A177-3AD203B41FA5}">
                      <a16:colId xmlns:a16="http://schemas.microsoft.com/office/drawing/2014/main" val="20001"/>
                    </a:ext>
                  </a:extLst>
                </a:gridCol>
              </a:tblGrid>
              <a:tr h="312215">
                <a:tc>
                  <a:txBody>
                    <a:bodyPr/>
                    <a:lstStyle/>
                    <a:p>
                      <a:endParaRPr lang="es-MX" sz="1100" dirty="0">
                        <a:latin typeface="Georgia" panose="02040502050405020303" pitchFamily="18" charset="0"/>
                      </a:endParaRPr>
                    </a:p>
                  </a:txBody>
                  <a:tcPr>
                    <a:solidFill>
                      <a:srgbClr val="D119AA"/>
                    </a:solidFill>
                  </a:tcPr>
                </a:tc>
                <a:tc>
                  <a:txBody>
                    <a:bodyPr/>
                    <a:lstStyle/>
                    <a:p>
                      <a:r>
                        <a:rPr lang="es-MX" sz="1100" b="1" dirty="0" smtClean="0">
                          <a:solidFill>
                            <a:schemeClr val="bg1"/>
                          </a:solidFill>
                          <a:latin typeface="Georgia" panose="02040502050405020303" pitchFamily="18" charset="0"/>
                        </a:rPr>
                        <a:t>Segundo</a:t>
                      </a:r>
                      <a:r>
                        <a:rPr lang="es-MX" sz="1100" b="1" baseline="0" dirty="0" smtClean="0">
                          <a:solidFill>
                            <a:schemeClr val="bg1"/>
                          </a:solidFill>
                          <a:latin typeface="Georgia" panose="02040502050405020303" pitchFamily="18" charset="0"/>
                        </a:rPr>
                        <a:t> Trimestre</a:t>
                      </a:r>
                      <a:endParaRPr lang="es-MX" sz="1100" b="1" dirty="0">
                        <a:solidFill>
                          <a:schemeClr val="bg1"/>
                        </a:solidFill>
                        <a:latin typeface="Georgia" panose="02040502050405020303" pitchFamily="18" charset="0"/>
                      </a:endParaRPr>
                    </a:p>
                  </a:txBody>
                  <a:tcPr>
                    <a:solidFill>
                      <a:srgbClr val="D119AA"/>
                    </a:solidFill>
                  </a:tcPr>
                </a:tc>
                <a:extLst>
                  <a:ext uri="{0D108BD9-81ED-4DB2-BD59-A6C34878D82A}">
                    <a16:rowId xmlns:a16="http://schemas.microsoft.com/office/drawing/2014/main" val="10000"/>
                  </a:ext>
                </a:extLst>
              </a:tr>
              <a:tr h="372388">
                <a:tc>
                  <a:txBody>
                    <a:bodyPr/>
                    <a:lstStyle/>
                    <a:p>
                      <a:pPr algn="l" rtl="0" fontAlgn="b"/>
                      <a:r>
                        <a:rPr lang="es-MX" sz="1100" u="none" strike="noStrike" dirty="0">
                          <a:effectLst/>
                          <a:latin typeface="Georgia" panose="02040502050405020303" pitchFamily="18" charset="0"/>
                        </a:rPr>
                        <a:t>Instituto Municipal del Deporte Torreón</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76.54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72388">
                <a:tc>
                  <a:txBody>
                    <a:bodyPr/>
                    <a:lstStyle/>
                    <a:p>
                      <a:pPr algn="l" rtl="0" fontAlgn="b"/>
                      <a:r>
                        <a:rPr lang="es-MX" sz="1100" u="none" strike="noStrike" dirty="0" smtClean="0">
                          <a:effectLst/>
                          <a:latin typeface="Georgia" panose="02040502050405020303" pitchFamily="18" charset="0"/>
                        </a:rPr>
                        <a:t>Instituto Municipal </a:t>
                      </a:r>
                      <a:r>
                        <a:rPr lang="es-MX" sz="1100" u="none" strike="noStrike" dirty="0">
                          <a:effectLst/>
                          <a:latin typeface="Georgia" panose="02040502050405020303" pitchFamily="18" charset="0"/>
                        </a:rPr>
                        <a:t>de Pensiones Torreón</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73.18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67279">
                <a:tc>
                  <a:txBody>
                    <a:bodyPr/>
                    <a:lstStyle/>
                    <a:p>
                      <a:pPr algn="l" rtl="0" fontAlgn="b"/>
                      <a:r>
                        <a:rPr lang="es-MX" sz="1100" u="none" strike="noStrike" dirty="0">
                          <a:effectLst/>
                          <a:latin typeface="Georgia" panose="02040502050405020303" pitchFamily="18" charset="0"/>
                        </a:rPr>
                        <a:t>Instituto Municipal de Cultura Saltillo</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75.59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504730">
                <a:tc>
                  <a:txBody>
                    <a:bodyPr/>
                    <a:lstStyle/>
                    <a:p>
                      <a:pPr algn="l" rtl="0" fontAlgn="b"/>
                      <a:r>
                        <a:rPr lang="es-MX" sz="1100" u="none" strike="noStrike" dirty="0">
                          <a:effectLst/>
                          <a:latin typeface="Georgia" panose="02040502050405020303" pitchFamily="18" charset="0"/>
                        </a:rPr>
                        <a:t>Consejo Promotor de la Reserva Territorial de Torreón</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97.73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367279">
                <a:tc>
                  <a:txBody>
                    <a:bodyPr/>
                    <a:lstStyle/>
                    <a:p>
                      <a:pPr algn="l" rtl="0" fontAlgn="b"/>
                      <a:r>
                        <a:rPr lang="es-MX" sz="1100" u="none" strike="noStrike" dirty="0">
                          <a:effectLst/>
                          <a:latin typeface="Georgia" panose="02040502050405020303" pitchFamily="18" charset="0"/>
                        </a:rPr>
                        <a:t>DIF Saltillo</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83.18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72388">
                <a:tc>
                  <a:txBody>
                    <a:bodyPr/>
                    <a:lstStyle/>
                    <a:p>
                      <a:pPr algn="l" rtl="0" fontAlgn="b"/>
                      <a:r>
                        <a:rPr lang="es-MX" sz="1100" u="none" strike="noStrike" dirty="0" smtClean="0">
                          <a:effectLst/>
                          <a:latin typeface="Georgia" panose="02040502050405020303" pitchFamily="18" charset="0"/>
                        </a:rPr>
                        <a:t>Instituto </a:t>
                      </a:r>
                      <a:r>
                        <a:rPr lang="es-MX" sz="1100" u="none" strike="noStrike" dirty="0">
                          <a:effectLst/>
                          <a:latin typeface="Georgia" panose="02040502050405020303" pitchFamily="18" charset="0"/>
                        </a:rPr>
                        <a:t>Municipal de Pensiones de Monclova</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80.06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72388">
                <a:tc>
                  <a:txBody>
                    <a:bodyPr/>
                    <a:lstStyle/>
                    <a:p>
                      <a:pPr algn="l" rtl="0" fontAlgn="b"/>
                      <a:r>
                        <a:rPr lang="es-MX" sz="1100" u="none" strike="noStrike" dirty="0">
                          <a:effectLst/>
                          <a:latin typeface="Georgia" panose="02040502050405020303" pitchFamily="18" charset="0"/>
                        </a:rPr>
                        <a:t>Sistema Integral de Mantenimiento </a:t>
                      </a:r>
                      <a:r>
                        <a:rPr lang="es-MX" sz="1100" u="none" strike="noStrike" dirty="0" smtClean="0">
                          <a:effectLst/>
                          <a:latin typeface="Georgia" panose="02040502050405020303" pitchFamily="18" charset="0"/>
                        </a:rPr>
                        <a:t>Vial </a:t>
                      </a:r>
                      <a:r>
                        <a:rPr lang="es-MX" sz="1100" u="none" strike="noStrike" dirty="0">
                          <a:effectLst/>
                          <a:latin typeface="Georgia" panose="02040502050405020303" pitchFamily="18" charset="0"/>
                        </a:rPr>
                        <a:t>de Torreón</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98.05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sp>
        <p:nvSpPr>
          <p:cNvPr id="5" name="Título 1"/>
          <p:cNvSpPr>
            <a:spLocks noGrp="1"/>
          </p:cNvSpPr>
          <p:nvPr>
            <p:ph type="title"/>
          </p:nvPr>
        </p:nvSpPr>
        <p:spPr>
          <a:xfrm>
            <a:off x="1148316" y="180311"/>
            <a:ext cx="7453424" cy="542703"/>
          </a:xfrm>
          <a:ln>
            <a:solidFill>
              <a:srgbClr val="D119AA"/>
            </a:solidFill>
          </a:ln>
        </p:spPr>
        <p:txBody>
          <a:bodyPr/>
          <a:lstStyle/>
          <a:p>
            <a:r>
              <a:rPr lang="es-MX" dirty="0" smtClean="0">
                <a:solidFill>
                  <a:schemeClr val="tx1"/>
                </a:solidFill>
                <a:latin typeface="Georgia" panose="02040502050405020303" pitchFamily="18" charset="0"/>
              </a:rPr>
              <a:t>Organismos Paramunicipales 		86.62%</a:t>
            </a:r>
            <a:endParaRPr lang="es-MX" dirty="0">
              <a:solidFill>
                <a:schemeClr val="tx1"/>
              </a:solidFill>
              <a:latin typeface="Georgia" panose="02040502050405020303" pitchFamily="18" charset="0"/>
            </a:endParaRPr>
          </a:p>
        </p:txBody>
      </p:sp>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5079" y="4176272"/>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139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01478" y="180312"/>
            <a:ext cx="7368363" cy="521438"/>
          </a:xfrm>
          <a:ln>
            <a:solidFill>
              <a:srgbClr val="D119AA"/>
            </a:solidFill>
          </a:ln>
        </p:spPr>
        <p:txBody>
          <a:bodyPr/>
          <a:lstStyle/>
          <a:p>
            <a:r>
              <a:rPr lang="es-MX" dirty="0" smtClean="0">
                <a:solidFill>
                  <a:schemeClr val="tx1"/>
                </a:solidFill>
                <a:latin typeface="Georgia" panose="02040502050405020303" pitchFamily="18" charset="0"/>
              </a:rPr>
              <a:t>Sindicatos					47.33%</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29</a:t>
            </a:fld>
            <a:endParaRPr lang="es-MX"/>
          </a:p>
        </p:txBody>
      </p:sp>
      <p:graphicFrame>
        <p:nvGraphicFramePr>
          <p:cNvPr id="4" name="Tabla 3"/>
          <p:cNvGraphicFramePr>
            <a:graphicFrameLocks noGrp="1"/>
          </p:cNvGraphicFramePr>
          <p:nvPr>
            <p:extLst>
              <p:ext uri="{D42A27DB-BD31-4B8C-83A1-F6EECF244321}">
                <p14:modId xmlns:p14="http://schemas.microsoft.com/office/powerpoint/2010/main" val="1067818484"/>
              </p:ext>
            </p:extLst>
          </p:nvPr>
        </p:nvGraphicFramePr>
        <p:xfrm>
          <a:off x="1411967" y="954134"/>
          <a:ext cx="3043075" cy="2873464"/>
        </p:xfrm>
        <a:graphic>
          <a:graphicData uri="http://schemas.openxmlformats.org/drawingml/2006/table">
            <a:tbl>
              <a:tblPr firstRow="1" bandRow="1">
                <a:tableStyleId>{29F337CD-0C82-4B09-9F16-75858471DBCC}</a:tableStyleId>
              </a:tblPr>
              <a:tblGrid>
                <a:gridCol w="1969186">
                  <a:extLst>
                    <a:ext uri="{9D8B030D-6E8A-4147-A177-3AD203B41FA5}">
                      <a16:colId xmlns:a16="http://schemas.microsoft.com/office/drawing/2014/main" val="20000"/>
                    </a:ext>
                  </a:extLst>
                </a:gridCol>
                <a:gridCol w="1073889">
                  <a:extLst>
                    <a:ext uri="{9D8B030D-6E8A-4147-A177-3AD203B41FA5}">
                      <a16:colId xmlns:a16="http://schemas.microsoft.com/office/drawing/2014/main" val="20001"/>
                    </a:ext>
                  </a:extLst>
                </a:gridCol>
              </a:tblGrid>
              <a:tr h="436120">
                <a:tc>
                  <a:txBody>
                    <a:bodyPr/>
                    <a:lstStyle/>
                    <a:p>
                      <a:endParaRPr lang="es-MX" b="1" dirty="0">
                        <a:solidFill>
                          <a:schemeClr val="bg1"/>
                        </a:solidFill>
                        <a:latin typeface="Georgia" panose="02040502050405020303" pitchFamily="18" charset="0"/>
                      </a:endParaRPr>
                    </a:p>
                  </a:txBody>
                  <a:tcPr anchor="ctr">
                    <a:solidFill>
                      <a:srgbClr val="D119AA"/>
                    </a:solidFill>
                  </a:tcPr>
                </a:tc>
                <a:tc>
                  <a:txBody>
                    <a:bodyPr/>
                    <a:lstStyle/>
                    <a:p>
                      <a:r>
                        <a:rPr lang="es-MX" sz="1100" b="1" dirty="0" smtClean="0">
                          <a:solidFill>
                            <a:schemeClr val="bg1"/>
                          </a:solidFill>
                          <a:latin typeface="Georgia" panose="02040502050405020303" pitchFamily="18" charset="0"/>
                        </a:rPr>
                        <a:t>Segundo</a:t>
                      </a:r>
                      <a:r>
                        <a:rPr lang="es-MX" sz="1100" b="1" baseline="0" dirty="0" smtClean="0">
                          <a:solidFill>
                            <a:schemeClr val="bg1"/>
                          </a:solidFill>
                          <a:latin typeface="Georgia" panose="02040502050405020303" pitchFamily="18" charset="0"/>
                        </a:rPr>
                        <a:t> Trimestre</a:t>
                      </a:r>
                      <a:endParaRPr lang="es-MX" sz="1100" b="1" dirty="0">
                        <a:solidFill>
                          <a:schemeClr val="bg1"/>
                        </a:solidFill>
                        <a:latin typeface="Georgia" panose="02040502050405020303" pitchFamily="18" charset="0"/>
                      </a:endParaRPr>
                    </a:p>
                  </a:txBody>
                  <a:tcPr anchor="ctr">
                    <a:solidFill>
                      <a:srgbClr val="D119AA"/>
                    </a:solidFill>
                  </a:tcPr>
                </a:tc>
                <a:extLst>
                  <a:ext uri="{0D108BD9-81ED-4DB2-BD59-A6C34878D82A}">
                    <a16:rowId xmlns:a16="http://schemas.microsoft.com/office/drawing/2014/main" val="10000"/>
                  </a:ext>
                </a:extLst>
              </a:tr>
              <a:tr h="332220">
                <a:tc>
                  <a:txBody>
                    <a:bodyPr/>
                    <a:lstStyle/>
                    <a:p>
                      <a:pPr algn="l" rtl="0" fontAlgn="b"/>
                      <a:r>
                        <a:rPr lang="es-MX" sz="1100" u="none" strike="noStrike" dirty="0">
                          <a:effectLst/>
                          <a:latin typeface="Georgia" panose="02040502050405020303" pitchFamily="18" charset="0"/>
                        </a:rPr>
                        <a:t>SUTGE</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95.85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29610">
                <a:tc>
                  <a:txBody>
                    <a:bodyPr/>
                    <a:lstStyle/>
                    <a:p>
                      <a:pPr algn="l" rtl="0" fontAlgn="b"/>
                      <a:r>
                        <a:rPr lang="es-MX" sz="1100" u="none" strike="noStrike" dirty="0">
                          <a:effectLst/>
                          <a:latin typeface="Georgia" panose="02040502050405020303" pitchFamily="18" charset="0"/>
                        </a:rPr>
                        <a:t>SNTE 35</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1.98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08344">
                <a:tc>
                  <a:txBody>
                    <a:bodyPr/>
                    <a:lstStyle/>
                    <a:p>
                      <a:pPr algn="l" rtl="0" fontAlgn="b"/>
                      <a:r>
                        <a:rPr lang="es-MX" sz="1100" u="none" strike="noStrike">
                          <a:effectLst/>
                          <a:latin typeface="Georgia" panose="02040502050405020303" pitchFamily="18" charset="0"/>
                        </a:rPr>
                        <a:t>SNTE 38</a:t>
                      </a:r>
                      <a:endParaRPr lang="es-MX" sz="1100" b="0" i="0" u="none" strike="noStrike">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1.64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297712">
                <a:tc>
                  <a:txBody>
                    <a:bodyPr/>
                    <a:lstStyle/>
                    <a:p>
                      <a:pPr algn="l" rtl="0" fontAlgn="b"/>
                      <a:r>
                        <a:rPr lang="es-MX" sz="1100" u="none" strike="noStrike" dirty="0">
                          <a:effectLst/>
                          <a:latin typeface="Georgia" panose="02040502050405020303" pitchFamily="18" charset="0"/>
                        </a:rPr>
                        <a:t>Sindicato DIF</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83.3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584729">
                <a:tc>
                  <a:txBody>
                    <a:bodyPr/>
                    <a:lstStyle/>
                    <a:p>
                      <a:pPr algn="l" rtl="0" fontAlgn="b"/>
                      <a:r>
                        <a:rPr lang="es-MX" sz="1100" u="none" strike="noStrike" dirty="0">
                          <a:effectLst/>
                          <a:latin typeface="Georgia" panose="02040502050405020303" pitchFamily="18" charset="0"/>
                        </a:rPr>
                        <a:t>Sindicato Ú</a:t>
                      </a:r>
                      <a:r>
                        <a:rPr lang="es-MX" sz="1100" u="none" strike="noStrike" dirty="0" smtClean="0">
                          <a:effectLst/>
                          <a:latin typeface="Georgia" panose="02040502050405020303" pitchFamily="18" charset="0"/>
                        </a:rPr>
                        <a:t>nico </a:t>
                      </a:r>
                      <a:r>
                        <a:rPr lang="es-MX" sz="1100" u="none" strike="noStrike" dirty="0">
                          <a:effectLst/>
                          <a:latin typeface="Georgia" panose="02040502050405020303" pitchFamily="18" charset="0"/>
                        </a:rPr>
                        <a:t>de Empleados al Servicio R. </a:t>
                      </a:r>
                      <a:r>
                        <a:rPr lang="es-MX" sz="1100" u="none" strike="noStrike" dirty="0" smtClean="0">
                          <a:effectLst/>
                          <a:latin typeface="Georgia" panose="02040502050405020303" pitchFamily="18" charset="0"/>
                        </a:rPr>
                        <a:t>Ayto.. </a:t>
                      </a:r>
                      <a:r>
                        <a:rPr lang="es-MX" sz="1100" u="none" strike="noStrike" dirty="0">
                          <a:effectLst/>
                          <a:latin typeface="Georgia" panose="02040502050405020303" pitchFamily="18" charset="0"/>
                        </a:rPr>
                        <a:t>Torreón</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81.1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584729">
                <a:tc>
                  <a:txBody>
                    <a:bodyPr/>
                    <a:lstStyle/>
                    <a:p>
                      <a:pPr algn="l" rtl="0" fontAlgn="b"/>
                      <a:r>
                        <a:rPr lang="es-MX" sz="1100" u="none" strike="noStrike" dirty="0">
                          <a:effectLst/>
                          <a:latin typeface="Georgia" panose="02040502050405020303" pitchFamily="18" charset="0"/>
                        </a:rPr>
                        <a:t>Sindicato </a:t>
                      </a:r>
                      <a:r>
                        <a:rPr lang="es-MX" sz="1100" u="none" strike="noStrike" dirty="0" smtClean="0">
                          <a:effectLst/>
                          <a:latin typeface="Georgia" panose="02040502050405020303" pitchFamily="18" charset="0"/>
                        </a:rPr>
                        <a:t>Único </a:t>
                      </a:r>
                      <a:r>
                        <a:rPr lang="es-MX" sz="1100" u="none" strike="noStrike" dirty="0">
                          <a:effectLst/>
                          <a:latin typeface="Georgia" panose="02040502050405020303" pitchFamily="18" charset="0"/>
                        </a:rPr>
                        <a:t>de Trabajadores al servicio del Municipio de San Pedro</a:t>
                      </a:r>
                      <a:endParaRPr lang="es-MX" sz="11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ctr" fontAlgn="b"/>
                      <a:r>
                        <a:rPr lang="es-MX" sz="1100" u="none" strike="noStrike" dirty="0">
                          <a:effectLst/>
                          <a:latin typeface="Georgia" panose="02040502050405020303" pitchFamily="18" charset="0"/>
                        </a:rPr>
                        <a:t>20.11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bl>
          </a:graphicData>
        </a:graphic>
      </p:graphicFrame>
      <p:graphicFrame>
        <p:nvGraphicFramePr>
          <p:cNvPr id="5" name="Gráfico 4"/>
          <p:cNvGraphicFramePr/>
          <p:nvPr>
            <p:extLst>
              <p:ext uri="{D42A27DB-BD31-4B8C-83A1-F6EECF244321}">
                <p14:modId xmlns:p14="http://schemas.microsoft.com/office/powerpoint/2010/main" val="281151885"/>
              </p:ext>
            </p:extLst>
          </p:nvPr>
        </p:nvGraphicFramePr>
        <p:xfrm>
          <a:off x="5066323" y="954134"/>
          <a:ext cx="3344030" cy="2873464"/>
        </p:xfrm>
        <a:graphic>
          <a:graphicData uri="http://schemas.openxmlformats.org/drawingml/2006/chart">
            <c:chart xmlns:c="http://schemas.openxmlformats.org/drawingml/2006/chart" xmlns:r="http://schemas.openxmlformats.org/officeDocument/2006/relationships" r:id="rId2"/>
          </a:graphicData>
        </a:graphic>
      </p:graphicFrame>
      <p:pic>
        <p:nvPicPr>
          <p:cNvPr id="6"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5079" y="4176272"/>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54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552450"/>
            <a:ext cx="2106600" cy="546885"/>
          </a:xfrm>
          <a:ln>
            <a:solidFill>
              <a:srgbClr val="D119AA"/>
            </a:solidFill>
          </a:ln>
        </p:spPr>
        <p:txBody>
          <a:bodyPr/>
          <a:lstStyle/>
          <a:p>
            <a:r>
              <a:rPr lang="es-MX" dirty="0" smtClean="0">
                <a:solidFill>
                  <a:schemeClr val="tx1"/>
                </a:solidFill>
              </a:rPr>
              <a:t>Metodología</a:t>
            </a:r>
            <a:endParaRPr lang="es-MX" dirty="0">
              <a:solidFill>
                <a:schemeClr val="tx1"/>
              </a:solidFill>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3</a:t>
            </a:fld>
            <a:endParaRPr lang="es-MX"/>
          </a:p>
        </p:txBody>
      </p:sp>
      <p:sp>
        <p:nvSpPr>
          <p:cNvPr id="4" name="CuadroTexto 3"/>
          <p:cNvSpPr txBox="1"/>
          <p:nvPr/>
        </p:nvSpPr>
        <p:spPr>
          <a:xfrm>
            <a:off x="1849349" y="1298661"/>
            <a:ext cx="6236414" cy="3200876"/>
          </a:xfrm>
          <a:prstGeom prst="rect">
            <a:avLst/>
          </a:prstGeom>
          <a:noFill/>
        </p:spPr>
        <p:txBody>
          <a:bodyPr wrap="square" rtlCol="0">
            <a:spAutoFit/>
          </a:bodyPr>
          <a:lstStyle/>
          <a:p>
            <a:endParaRPr lang="es-MX" dirty="0"/>
          </a:p>
          <a:p>
            <a:pPr marL="285750" indent="-285750" algn="just">
              <a:buFont typeface="Wingdings" panose="05000000000000000000" pitchFamily="2" charset="2"/>
              <a:buChar char="q"/>
            </a:pPr>
            <a:r>
              <a:rPr lang="es-MX" sz="1600" dirty="0">
                <a:latin typeface="Georgia" panose="02040502050405020303" pitchFamily="18" charset="0"/>
              </a:rPr>
              <a:t>Los procesos de verificación y vigilancia a cargo del Instituto tienen como propósito comprobar que la información publicada por los sujetos obligados  cumplan con el contenido mínimo de confiabilidad, actualización y  formatos establecidos en los Lineamientos Técnicos Generales</a:t>
            </a:r>
            <a:r>
              <a:rPr lang="es-MX" sz="1600" dirty="0" smtClean="0">
                <a:latin typeface="Georgia" panose="02040502050405020303" pitchFamily="18" charset="0"/>
              </a:rPr>
              <a:t>.</a:t>
            </a:r>
          </a:p>
          <a:p>
            <a:pPr marL="285750" indent="-285750" algn="just">
              <a:buFont typeface="Wingdings" panose="05000000000000000000" pitchFamily="2" charset="2"/>
              <a:buChar char="q"/>
            </a:pPr>
            <a:endParaRPr lang="es-MX" sz="1600" dirty="0">
              <a:latin typeface="Georgia" panose="02040502050405020303" pitchFamily="18" charset="0"/>
            </a:endParaRPr>
          </a:p>
          <a:p>
            <a:pPr marL="285750" indent="-285750" algn="just">
              <a:buFont typeface="Wingdings" panose="05000000000000000000" pitchFamily="2" charset="2"/>
              <a:buChar char="q"/>
            </a:pPr>
            <a:r>
              <a:rPr lang="es-MX" sz="1600" dirty="0">
                <a:latin typeface="Georgia" panose="02040502050405020303" pitchFamily="18" charset="0"/>
              </a:rPr>
              <a:t>Se obtendrá los elementos evaluados mediante el cálculo del Índice Global de Cumplimiento, el cual establece rangos respecto al desempeño de los sujetos obligados del Estado de Coahuila de Zaragoza.</a:t>
            </a:r>
          </a:p>
          <a:p>
            <a:pPr marL="285750" indent="-285750">
              <a:buFont typeface="Wingdings" panose="05000000000000000000" pitchFamily="2" charset="2"/>
              <a:buChar char="q"/>
            </a:pPr>
            <a:endParaRPr lang="es-MX" dirty="0"/>
          </a:p>
          <a:p>
            <a:endParaRPr lang="es-MX" dirty="0"/>
          </a:p>
        </p:txBody>
      </p:sp>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7522" y="4081232"/>
            <a:ext cx="1609035" cy="81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468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01479" y="201576"/>
            <a:ext cx="7421526" cy="585234"/>
          </a:xfrm>
          <a:ln>
            <a:solidFill>
              <a:srgbClr val="D119AA"/>
            </a:solidFill>
          </a:ln>
        </p:spPr>
        <p:txBody>
          <a:bodyPr/>
          <a:lstStyle/>
          <a:p>
            <a:r>
              <a:rPr lang="es-MX" dirty="0" smtClean="0">
                <a:solidFill>
                  <a:schemeClr val="tx1"/>
                </a:solidFill>
                <a:latin typeface="Georgia" panose="02040502050405020303" pitchFamily="18" charset="0"/>
              </a:rPr>
              <a:t>Asociaciones Civiles 			37.37%</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30</a:t>
            </a:fld>
            <a:endParaRPr lang="es-MX"/>
          </a:p>
        </p:txBody>
      </p:sp>
      <p:graphicFrame>
        <p:nvGraphicFramePr>
          <p:cNvPr id="4" name="Tabla 3"/>
          <p:cNvGraphicFramePr>
            <a:graphicFrameLocks noGrp="1"/>
          </p:cNvGraphicFramePr>
          <p:nvPr>
            <p:extLst>
              <p:ext uri="{D42A27DB-BD31-4B8C-83A1-F6EECF244321}">
                <p14:modId xmlns:p14="http://schemas.microsoft.com/office/powerpoint/2010/main" val="1064114839"/>
              </p:ext>
            </p:extLst>
          </p:nvPr>
        </p:nvGraphicFramePr>
        <p:xfrm>
          <a:off x="1398391" y="1191841"/>
          <a:ext cx="2929060" cy="2225040"/>
        </p:xfrm>
        <a:graphic>
          <a:graphicData uri="http://schemas.openxmlformats.org/drawingml/2006/table">
            <a:tbl>
              <a:tblPr firstRow="1" bandRow="1">
                <a:tableStyleId>{29F337CD-0C82-4B09-9F16-75858471DBCC}</a:tableStyleId>
              </a:tblPr>
              <a:tblGrid>
                <a:gridCol w="1464530">
                  <a:extLst>
                    <a:ext uri="{9D8B030D-6E8A-4147-A177-3AD203B41FA5}">
                      <a16:colId xmlns:a16="http://schemas.microsoft.com/office/drawing/2014/main" val="20000"/>
                    </a:ext>
                  </a:extLst>
                </a:gridCol>
                <a:gridCol w="1464530">
                  <a:extLst>
                    <a:ext uri="{9D8B030D-6E8A-4147-A177-3AD203B41FA5}">
                      <a16:colId xmlns:a16="http://schemas.microsoft.com/office/drawing/2014/main" val="20001"/>
                    </a:ext>
                  </a:extLst>
                </a:gridCol>
              </a:tblGrid>
              <a:tr h="370840">
                <a:tc>
                  <a:txBody>
                    <a:bodyPr/>
                    <a:lstStyle/>
                    <a:p>
                      <a:endParaRPr lang="es-MX" sz="1100" dirty="0">
                        <a:latin typeface="Georgia" panose="02040502050405020303" pitchFamily="18" charset="0"/>
                      </a:endParaRPr>
                    </a:p>
                  </a:txBody>
                  <a:tcPr>
                    <a:solidFill>
                      <a:srgbClr val="D119AA"/>
                    </a:solidFill>
                  </a:tcPr>
                </a:tc>
                <a:tc>
                  <a:txBody>
                    <a:bodyPr/>
                    <a:lstStyle/>
                    <a:p>
                      <a:r>
                        <a:rPr lang="es-MX" sz="1100" dirty="0" smtClean="0">
                          <a:latin typeface="Georgia" panose="02040502050405020303" pitchFamily="18" charset="0"/>
                        </a:rPr>
                        <a:t>Segundo</a:t>
                      </a:r>
                      <a:r>
                        <a:rPr lang="es-MX" sz="1100" baseline="0" dirty="0" smtClean="0">
                          <a:latin typeface="Georgia" panose="02040502050405020303" pitchFamily="18" charset="0"/>
                        </a:rPr>
                        <a:t> Trimestre</a:t>
                      </a:r>
                      <a:endParaRPr lang="es-MX" sz="1100" dirty="0">
                        <a:latin typeface="Georgia" panose="02040502050405020303" pitchFamily="18" charset="0"/>
                      </a:endParaRPr>
                    </a:p>
                  </a:txBody>
                  <a:tcPr>
                    <a:solidFill>
                      <a:srgbClr val="D119AA"/>
                    </a:solidFill>
                  </a:tcPr>
                </a:tc>
                <a:extLst>
                  <a:ext uri="{0D108BD9-81ED-4DB2-BD59-A6C34878D82A}">
                    <a16:rowId xmlns:a16="http://schemas.microsoft.com/office/drawing/2014/main" val="10000"/>
                  </a:ext>
                </a:extLst>
              </a:tr>
              <a:tr h="370840">
                <a:tc>
                  <a:txBody>
                    <a:bodyPr/>
                    <a:lstStyle/>
                    <a:p>
                      <a:pPr algn="l" rtl="0" fontAlgn="b"/>
                      <a:r>
                        <a:rPr lang="es-MX" sz="1100" u="none" strike="noStrike" dirty="0">
                          <a:effectLst/>
                          <a:latin typeface="Georgia" panose="02040502050405020303" pitchFamily="18" charset="0"/>
                        </a:rPr>
                        <a:t>CRIT</a:t>
                      </a:r>
                      <a:endParaRPr lang="es-MX" sz="1100" b="0" i="0" u="none" strike="noStrike" dirty="0">
                        <a:solidFill>
                          <a:srgbClr val="000000"/>
                        </a:solidFill>
                        <a:effectLst/>
                        <a:latin typeface="Georgia" panose="02040502050405020303" pitchFamily="18" charset="0"/>
                      </a:endParaRPr>
                    </a:p>
                  </a:txBody>
                  <a:tcPr marL="9525" marR="9525" marT="9525" marB="0" anchor="b"/>
                </a:tc>
                <a:tc>
                  <a:txBody>
                    <a:bodyPr/>
                    <a:lstStyle/>
                    <a:p>
                      <a:pPr algn="ctr" fontAlgn="b"/>
                      <a:r>
                        <a:rPr lang="es-MX" sz="1100" u="none" strike="noStrike" dirty="0">
                          <a:effectLst/>
                          <a:latin typeface="Georgia" panose="02040502050405020303" pitchFamily="18" charset="0"/>
                        </a:rPr>
                        <a:t>92.65</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1"/>
                  </a:ext>
                </a:extLst>
              </a:tr>
              <a:tr h="370840">
                <a:tc>
                  <a:txBody>
                    <a:bodyPr/>
                    <a:lstStyle/>
                    <a:p>
                      <a:pPr algn="l" rtl="0" fontAlgn="b"/>
                      <a:r>
                        <a:rPr lang="es-MX" sz="1100" u="none" strike="noStrike" dirty="0">
                          <a:effectLst/>
                          <a:latin typeface="Georgia" panose="02040502050405020303" pitchFamily="18" charset="0"/>
                        </a:rPr>
                        <a:t>Teatro Nazas</a:t>
                      </a:r>
                      <a:endParaRPr lang="es-MX" sz="1100" b="0" i="0" u="none" strike="noStrike" dirty="0">
                        <a:solidFill>
                          <a:srgbClr val="000000"/>
                        </a:solidFill>
                        <a:effectLst/>
                        <a:latin typeface="Georgia" panose="02040502050405020303" pitchFamily="18" charset="0"/>
                      </a:endParaRPr>
                    </a:p>
                  </a:txBody>
                  <a:tcPr marL="9525" marR="9525" marT="9525" marB="0" anchor="b"/>
                </a:tc>
                <a:tc>
                  <a:txBody>
                    <a:bodyPr/>
                    <a:lstStyle/>
                    <a:p>
                      <a:pPr algn="ctr" fontAlgn="b"/>
                      <a:r>
                        <a:rPr lang="es-MX" sz="1100" u="none" strike="noStrike" dirty="0">
                          <a:effectLst/>
                          <a:latin typeface="Georgia" panose="02040502050405020303" pitchFamily="18" charset="0"/>
                        </a:rPr>
                        <a:t>0</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2"/>
                  </a:ext>
                </a:extLst>
              </a:tr>
              <a:tr h="370840">
                <a:tc>
                  <a:txBody>
                    <a:bodyPr/>
                    <a:lstStyle/>
                    <a:p>
                      <a:pPr algn="l" rtl="0" fontAlgn="b"/>
                      <a:r>
                        <a:rPr lang="es-MX" sz="1100" u="none" strike="noStrike" dirty="0">
                          <a:effectLst/>
                          <a:latin typeface="Georgia" panose="02040502050405020303" pitchFamily="18" charset="0"/>
                        </a:rPr>
                        <a:t>Artesénica</a:t>
                      </a:r>
                      <a:endParaRPr lang="es-MX" sz="1100" b="0" i="0" u="none" strike="noStrike" dirty="0">
                        <a:solidFill>
                          <a:srgbClr val="000000"/>
                        </a:solidFill>
                        <a:effectLst/>
                        <a:latin typeface="Georgia" panose="02040502050405020303" pitchFamily="18" charset="0"/>
                      </a:endParaRPr>
                    </a:p>
                  </a:txBody>
                  <a:tcPr marL="9525" marR="9525" marT="9525" marB="0" anchor="b"/>
                </a:tc>
                <a:tc>
                  <a:txBody>
                    <a:bodyPr/>
                    <a:lstStyle/>
                    <a:p>
                      <a:pPr algn="ctr" fontAlgn="b"/>
                      <a:r>
                        <a:rPr lang="es-MX" sz="1100" u="none" strike="noStrike" dirty="0">
                          <a:effectLst/>
                          <a:latin typeface="Georgia" panose="02040502050405020303" pitchFamily="18" charset="0"/>
                        </a:rPr>
                        <a:t>0</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3"/>
                  </a:ext>
                </a:extLst>
              </a:tr>
              <a:tr h="370840">
                <a:tc>
                  <a:txBody>
                    <a:bodyPr/>
                    <a:lstStyle/>
                    <a:p>
                      <a:pPr algn="l" rtl="0" fontAlgn="b"/>
                      <a:r>
                        <a:rPr lang="es-MX" sz="1100" u="none" strike="noStrike" dirty="0" smtClean="0">
                          <a:effectLst/>
                          <a:latin typeface="Georgia" panose="02040502050405020303" pitchFamily="18" charset="0"/>
                        </a:rPr>
                        <a:t>Clúster</a:t>
                      </a:r>
                      <a:endParaRPr lang="es-MX" sz="1100" b="0" i="0" u="none" strike="noStrike" dirty="0">
                        <a:solidFill>
                          <a:srgbClr val="000000"/>
                        </a:solidFill>
                        <a:effectLst/>
                        <a:latin typeface="Georgia" panose="02040502050405020303" pitchFamily="18" charset="0"/>
                      </a:endParaRPr>
                    </a:p>
                  </a:txBody>
                  <a:tcPr marL="9525" marR="9525" marT="9525" marB="0" anchor="b"/>
                </a:tc>
                <a:tc>
                  <a:txBody>
                    <a:bodyPr/>
                    <a:lstStyle/>
                    <a:p>
                      <a:pPr algn="ctr" fontAlgn="b"/>
                      <a:r>
                        <a:rPr lang="es-MX" sz="1100" u="none" strike="noStrike" dirty="0">
                          <a:effectLst/>
                          <a:latin typeface="Georgia" panose="02040502050405020303" pitchFamily="18" charset="0"/>
                        </a:rPr>
                        <a:t>94.19</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4"/>
                  </a:ext>
                </a:extLst>
              </a:tr>
              <a:tr h="370840">
                <a:tc>
                  <a:txBody>
                    <a:bodyPr/>
                    <a:lstStyle/>
                    <a:p>
                      <a:pPr algn="l" rtl="0" fontAlgn="b"/>
                      <a:r>
                        <a:rPr lang="es-MX" sz="1100" u="none" strike="noStrike" dirty="0">
                          <a:effectLst/>
                          <a:latin typeface="Georgia" panose="02040502050405020303" pitchFamily="18" charset="0"/>
                        </a:rPr>
                        <a:t>Arocena</a:t>
                      </a:r>
                      <a:endParaRPr lang="es-MX" sz="1100" b="0" i="0" u="none" strike="noStrike" dirty="0">
                        <a:solidFill>
                          <a:srgbClr val="000000"/>
                        </a:solidFill>
                        <a:effectLst/>
                        <a:latin typeface="Georgia" panose="02040502050405020303" pitchFamily="18" charset="0"/>
                      </a:endParaRPr>
                    </a:p>
                  </a:txBody>
                  <a:tcPr marL="9525" marR="9525" marT="9525" marB="0" anchor="b"/>
                </a:tc>
                <a:tc>
                  <a:txBody>
                    <a:bodyPr/>
                    <a:lstStyle/>
                    <a:p>
                      <a:pPr algn="ctr" fontAlgn="b"/>
                      <a:r>
                        <a:rPr lang="es-MX" sz="1100" u="none" strike="noStrike" dirty="0">
                          <a:effectLst/>
                          <a:latin typeface="Georgia" panose="02040502050405020303" pitchFamily="18" charset="0"/>
                        </a:rPr>
                        <a:t>0</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5"/>
                  </a:ext>
                </a:extLst>
              </a:tr>
            </a:tbl>
          </a:graphicData>
        </a:graphic>
      </p:graphicFrame>
      <p:graphicFrame>
        <p:nvGraphicFramePr>
          <p:cNvPr id="5" name="Gráfico 4"/>
          <p:cNvGraphicFramePr/>
          <p:nvPr>
            <p:extLst>
              <p:ext uri="{D42A27DB-BD31-4B8C-83A1-F6EECF244321}">
                <p14:modId xmlns:p14="http://schemas.microsoft.com/office/powerpoint/2010/main" val="1739694601"/>
              </p:ext>
            </p:extLst>
          </p:nvPr>
        </p:nvGraphicFramePr>
        <p:xfrm>
          <a:off x="4816549" y="1376424"/>
          <a:ext cx="3136605" cy="2040457"/>
        </p:xfrm>
        <a:graphic>
          <a:graphicData uri="http://schemas.openxmlformats.org/drawingml/2006/chart">
            <c:chart xmlns:c="http://schemas.openxmlformats.org/drawingml/2006/chart" xmlns:r="http://schemas.openxmlformats.org/officeDocument/2006/relationships" r:id="rId2"/>
          </a:graphicData>
        </a:graphic>
      </p:graphicFrame>
      <p:pic>
        <p:nvPicPr>
          <p:cNvPr id="6"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5079" y="4176272"/>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18288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4906" y="265371"/>
            <a:ext cx="3219893" cy="574601"/>
          </a:xfrm>
          <a:ln>
            <a:solidFill>
              <a:srgbClr val="D119AA"/>
            </a:solidFill>
          </a:ln>
        </p:spPr>
        <p:txBody>
          <a:bodyPr/>
          <a:lstStyle/>
          <a:p>
            <a:r>
              <a:rPr lang="es-MX" dirty="0" smtClean="0">
                <a:solidFill>
                  <a:schemeClr val="tx1"/>
                </a:solidFill>
              </a:rPr>
              <a:t>Promedios Generales</a:t>
            </a:r>
            <a:endParaRPr lang="es-MX" dirty="0">
              <a:solidFill>
                <a:schemeClr val="tx1"/>
              </a:solidFill>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31</a:t>
            </a:fld>
            <a:endParaRPr lang="es-MX"/>
          </a:p>
        </p:txBody>
      </p:sp>
      <p:sp>
        <p:nvSpPr>
          <p:cNvPr id="4" name="Marcador de texto 1"/>
          <p:cNvSpPr txBox="1">
            <a:spLocks/>
          </p:cNvSpPr>
          <p:nvPr/>
        </p:nvSpPr>
        <p:spPr>
          <a:xfrm>
            <a:off x="1348238" y="1267925"/>
            <a:ext cx="3521472" cy="286741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Poder Judicial: 99.90%</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Poder Legislativo: 97.43%</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Poder Ejecutivo: 93.89%</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Organismos Descentralizado: 91.31%</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Universidades: 78.19%</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Municipios: 37.54%</a:t>
            </a:r>
          </a:p>
          <a:p>
            <a:endParaRPr lang="es-MX" dirty="0"/>
          </a:p>
        </p:txBody>
      </p:sp>
      <p:sp>
        <p:nvSpPr>
          <p:cNvPr id="5" name="Marcador de texto 2"/>
          <p:cNvSpPr txBox="1">
            <a:spLocks/>
          </p:cNvSpPr>
          <p:nvPr/>
        </p:nvSpPr>
        <p:spPr>
          <a:xfrm>
            <a:off x="4869710" y="1197488"/>
            <a:ext cx="3710764" cy="3008288"/>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Organismos Autónomos: 90.89%</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Partidos Políticos: 27.09%</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SIMAS: 52.88%</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Organismos Paramunicipales: 86.62% </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Sindicatos: 47.33%</a:t>
            </a:r>
          </a:p>
          <a:p>
            <a:pPr marL="285750" indent="-285750">
              <a:lnSpc>
                <a:spcPct val="200000"/>
              </a:lnSpc>
              <a:buClr>
                <a:srgbClr val="7030A0"/>
              </a:buClr>
              <a:buFont typeface="Wingdings" panose="05000000000000000000" pitchFamily="2" charset="2"/>
              <a:buChar char="q"/>
            </a:pPr>
            <a:r>
              <a:rPr lang="es-MX" dirty="0" smtClean="0">
                <a:solidFill>
                  <a:schemeClr val="tx1"/>
                </a:solidFill>
                <a:latin typeface="Georgia" panose="02040502050405020303" pitchFamily="18" charset="0"/>
              </a:rPr>
              <a:t>Asociaciones Civiles: 37.37%</a:t>
            </a:r>
            <a:endParaRPr lang="es-MX" dirty="0">
              <a:solidFill>
                <a:schemeClr val="tx1"/>
              </a:solidFill>
              <a:latin typeface="Georgia" panose="02040502050405020303" pitchFamily="18" charset="0"/>
            </a:endParaRPr>
          </a:p>
        </p:txBody>
      </p:sp>
    </p:spTree>
    <p:extLst>
      <p:ext uri="{BB962C8B-B14F-4D97-AF65-F5344CB8AC3E}">
        <p14:creationId xmlns:p14="http://schemas.microsoft.com/office/powerpoint/2010/main" val="296826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4909" y="480531"/>
            <a:ext cx="2106600" cy="516062"/>
          </a:xfrm>
          <a:ln>
            <a:solidFill>
              <a:srgbClr val="D119AA"/>
            </a:solidFill>
          </a:ln>
        </p:spPr>
        <p:txBody>
          <a:bodyPr/>
          <a:lstStyle/>
          <a:p>
            <a:r>
              <a:rPr lang="es-MX" dirty="0" smtClean="0">
                <a:solidFill>
                  <a:schemeClr val="tx1"/>
                </a:solidFill>
              </a:rPr>
              <a:t>Metodología</a:t>
            </a:r>
            <a:endParaRPr lang="es-MX" dirty="0">
              <a:solidFill>
                <a:schemeClr val="tx1"/>
              </a:solidFill>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4</a:t>
            </a:fld>
            <a:endParaRPr lang="es-MX"/>
          </a:p>
        </p:txBody>
      </p:sp>
      <p:sp>
        <p:nvSpPr>
          <p:cNvPr id="4" name="CuadroTexto 3"/>
          <p:cNvSpPr txBox="1"/>
          <p:nvPr/>
        </p:nvSpPr>
        <p:spPr>
          <a:xfrm>
            <a:off x="1678208" y="1113726"/>
            <a:ext cx="6674681" cy="3724096"/>
          </a:xfrm>
          <a:prstGeom prst="rect">
            <a:avLst/>
          </a:prstGeom>
          <a:noFill/>
        </p:spPr>
        <p:txBody>
          <a:bodyPr wrap="square" rtlCol="0">
            <a:spAutoFit/>
          </a:bodyPr>
          <a:lstStyle/>
          <a:p>
            <a:pPr algn="just"/>
            <a:endParaRPr lang="es-MX" sz="1200" dirty="0">
              <a:latin typeface="Georgia" panose="02040502050405020303" pitchFamily="18" charset="0"/>
            </a:endParaRPr>
          </a:p>
          <a:p>
            <a:pPr marL="285750" indent="-285750" algn="just">
              <a:buFont typeface="Wingdings" panose="05000000000000000000" pitchFamily="2" charset="2"/>
              <a:buChar char="q"/>
            </a:pPr>
            <a:r>
              <a:rPr lang="es-MX" dirty="0">
                <a:latin typeface="Georgia" panose="02040502050405020303" pitchFamily="18" charset="0"/>
              </a:rPr>
              <a:t>Procedimiento general.-  El Índice Global de Cumplimiento de portales de transparencia se calcula con 38 índices simples determinado por las obligaciones comunes y las específicas, 19 derivan de la estimación de los criterios sustantivos de contenido y 19 de criterios adjetivos, integrados a su vez por los adjetivos de actualización, confiabilidad y formatos. Los criterios sustantivos tienen asignado un peso del 60%, en tanto que los adjetivos un 40%. Por cada artículo, fracción y/o inciso que deba atender cada sujeto obligado, de conformidad con lo establecido en las Tablas de Aplicabilidad, en los correspondientes Lineamientos, así como según la Tabla de Actualización y Conservación de la Información se calculará una pareja de índices, los cuales determinan el índice de cumplimiento por cada obligación de transparencia. Finalmente se procede a la agregación del Índice Global de Cumplimiento en los Portales mediante la suma ponderada de cada obligación de transparencia de cada sujeto obligado del Estado de Coahuila de Zaragoza.</a:t>
            </a:r>
          </a:p>
          <a:p>
            <a:pPr marL="285750" indent="-285750">
              <a:buFont typeface="Wingdings" panose="05000000000000000000" pitchFamily="2" charset="2"/>
              <a:buChar char="q"/>
            </a:pPr>
            <a:endParaRPr lang="es-MX" dirty="0"/>
          </a:p>
          <a:p>
            <a:endParaRPr lang="es-MX" dirty="0"/>
          </a:p>
        </p:txBody>
      </p:sp>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1934" y="77059"/>
            <a:ext cx="1594241" cy="80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025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5</a:t>
            </a:fld>
            <a:endParaRPr lang="es-MX"/>
          </a:p>
        </p:txBody>
      </p:sp>
      <p:sp>
        <p:nvSpPr>
          <p:cNvPr id="4" name="Título 1"/>
          <p:cNvSpPr txBox="1">
            <a:spLocks/>
          </p:cNvSpPr>
          <p:nvPr/>
        </p:nvSpPr>
        <p:spPr>
          <a:xfrm>
            <a:off x="533400" y="552450"/>
            <a:ext cx="2106600" cy="546885"/>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rPr>
              <a:t>Metodología</a:t>
            </a:r>
            <a:endParaRPr lang="es-MX" dirty="0">
              <a:solidFill>
                <a:schemeClr val="tx1"/>
              </a:solidFill>
            </a:endParaRPr>
          </a:p>
        </p:txBody>
      </p:sp>
      <p:sp>
        <p:nvSpPr>
          <p:cNvPr id="5" name="CuadroTexto 4"/>
          <p:cNvSpPr txBox="1"/>
          <p:nvPr/>
        </p:nvSpPr>
        <p:spPr>
          <a:xfrm>
            <a:off x="1462451" y="1360306"/>
            <a:ext cx="6674681" cy="2923877"/>
          </a:xfrm>
          <a:prstGeom prst="rect">
            <a:avLst/>
          </a:prstGeom>
          <a:noFill/>
        </p:spPr>
        <p:txBody>
          <a:bodyPr wrap="square" rtlCol="0">
            <a:spAutoFit/>
          </a:bodyPr>
          <a:lstStyle/>
          <a:p>
            <a:pPr algn="just"/>
            <a:endParaRPr lang="es-MX" sz="1200" dirty="0">
              <a:latin typeface="Georgia" panose="02040502050405020303" pitchFamily="18" charset="0"/>
            </a:endParaRPr>
          </a:p>
          <a:p>
            <a:pPr marL="285750" indent="-285750" algn="just">
              <a:buFont typeface="Wingdings" panose="05000000000000000000" pitchFamily="2" charset="2"/>
              <a:buChar char="q"/>
            </a:pPr>
            <a:r>
              <a:rPr lang="es-MX" sz="1200" dirty="0">
                <a:latin typeface="Georgia" panose="02040502050405020303" pitchFamily="18" charset="0"/>
              </a:rPr>
              <a:t>Procedimiento en lo particular.- Se realiza el cálculo de los índices relativo a los criterios sustantivos para determinar la existencia o no de la información que debe estar publicada atendiendo cada uno de los elementos que debe de contener cada registro de información; lo anterior para obtener el Índice Global de Cumplimiento. Posteriormente se estimarán los índices relativos a los criterios adjetivos para medir la calidad de dicha información atendiendo a la aplicabilidad de la obligación de transparencia que corresponda a cada sujeto obligado. Este procedimiento se realizará para cada artículo y/o fracción que le corresponda atender al sujeto obligado, conforme a las Obligaciones prescritas en la Ley General y sus Lineamientos</a:t>
            </a:r>
            <a:r>
              <a:rPr lang="es-MX" sz="1200" dirty="0" smtClean="0">
                <a:latin typeface="Georgia" panose="02040502050405020303" pitchFamily="18" charset="0"/>
              </a:rPr>
              <a:t>.</a:t>
            </a:r>
          </a:p>
          <a:p>
            <a:pPr algn="just"/>
            <a:endParaRPr lang="es-MX" sz="1200" dirty="0">
              <a:latin typeface="Georgia" panose="02040502050405020303" pitchFamily="18" charset="0"/>
            </a:endParaRPr>
          </a:p>
          <a:p>
            <a:pPr marL="285750" indent="-285750" algn="just">
              <a:buFont typeface="Wingdings" panose="05000000000000000000" pitchFamily="2" charset="2"/>
              <a:buChar char="q"/>
            </a:pPr>
            <a:r>
              <a:rPr lang="es-MX" sz="1200" dirty="0">
                <a:latin typeface="Georgia" panose="02040502050405020303" pitchFamily="18" charset="0"/>
              </a:rPr>
              <a:t>Los códigos para valorar el cumplimiento de criterio son tres:1 cuando se cumpla totalmente, 0.5 cuando se cumpla parcialmente 0 cuando se incumpla totalmente.</a:t>
            </a:r>
          </a:p>
          <a:p>
            <a:pPr marL="285750" indent="-285750">
              <a:buFont typeface="Wingdings" panose="05000000000000000000" pitchFamily="2" charset="2"/>
              <a:buChar char="q"/>
            </a:pPr>
            <a:endParaRPr lang="es-MX" dirty="0"/>
          </a:p>
          <a:p>
            <a:endParaRPr lang="es-MX" dirty="0"/>
          </a:p>
        </p:txBody>
      </p:sp>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7822" y="477590"/>
            <a:ext cx="1743940" cy="88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60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6</a:t>
            </a:fld>
            <a:endParaRPr lang="es-MX"/>
          </a:p>
        </p:txBody>
      </p:sp>
      <p:sp>
        <p:nvSpPr>
          <p:cNvPr id="4" name="Título 1"/>
          <p:cNvSpPr txBox="1">
            <a:spLocks/>
          </p:cNvSpPr>
          <p:nvPr/>
        </p:nvSpPr>
        <p:spPr>
          <a:xfrm>
            <a:off x="533400" y="552450"/>
            <a:ext cx="2106600" cy="546885"/>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rPr>
              <a:t>Metodología</a:t>
            </a:r>
            <a:endParaRPr lang="es-MX" dirty="0">
              <a:solidFill>
                <a:schemeClr val="tx1"/>
              </a:solidFill>
            </a:endParaRPr>
          </a:p>
        </p:txBody>
      </p:sp>
      <p:sp>
        <p:nvSpPr>
          <p:cNvPr id="5" name="CuadroTexto 4"/>
          <p:cNvSpPr txBox="1"/>
          <p:nvPr/>
        </p:nvSpPr>
        <p:spPr>
          <a:xfrm>
            <a:off x="1541125" y="1243174"/>
            <a:ext cx="6565186" cy="3108543"/>
          </a:xfrm>
          <a:prstGeom prst="rect">
            <a:avLst/>
          </a:prstGeom>
          <a:noFill/>
        </p:spPr>
        <p:txBody>
          <a:bodyPr wrap="square" rtlCol="0">
            <a:spAutoFit/>
          </a:bodyPr>
          <a:lstStyle/>
          <a:p>
            <a:pPr marL="285750" indent="-285750" algn="just">
              <a:buFont typeface="Wingdings" panose="05000000000000000000" pitchFamily="2" charset="2"/>
              <a:buChar char="q"/>
            </a:pPr>
            <a:r>
              <a:rPr lang="es-MX" dirty="0">
                <a:latin typeface="Georgia" panose="02040502050405020303" pitchFamily="18" charset="0"/>
              </a:rPr>
              <a:t>Una vez concluido el período de verificación, por parte de la Subdirección de Evaluación, en los términos establecidos en el Programa Anual, se emitirá un dictamen  por parte de la Subdirección de Integración y Cumplimiento, en donde se determina el cumplimiento, o no, de las obligaciones de transparencia que corresponden a cada sujeto obligado de acuerdo a los establecido en la Ley General y en los Lineamientos </a:t>
            </a:r>
            <a:r>
              <a:rPr lang="es-MX" dirty="0" smtClean="0">
                <a:latin typeface="Georgia" panose="02040502050405020303" pitchFamily="18" charset="0"/>
              </a:rPr>
              <a:t>Técnicos.</a:t>
            </a:r>
          </a:p>
          <a:p>
            <a:pPr marL="285750" indent="-285750" algn="just">
              <a:buFont typeface="Wingdings" panose="05000000000000000000" pitchFamily="2" charset="2"/>
              <a:buChar char="q"/>
            </a:pPr>
            <a:endParaRPr lang="es-MX" dirty="0">
              <a:latin typeface="Georgia" panose="02040502050405020303" pitchFamily="18" charset="0"/>
            </a:endParaRPr>
          </a:p>
          <a:p>
            <a:pPr marL="285750" indent="-285750" algn="just">
              <a:buFont typeface="Wingdings" panose="05000000000000000000" pitchFamily="2" charset="2"/>
              <a:buChar char="q"/>
            </a:pPr>
            <a:r>
              <a:rPr lang="es-MX" dirty="0">
                <a:latin typeface="Georgia" panose="02040502050405020303" pitchFamily="18" charset="0"/>
              </a:rPr>
              <a:t>Una vez emitido el dictamen se darán 20 días hábiles para subsanar los requerimientos, recomendaciones u observaciones donde el sujeto obligado debe informar que se han subsanado, se  emitirá un dictamen más. Si ese dictamen informa un cumplimiento del 80% o mas en sus obligaciones será un dictamen de cumplimiento y las requerimientos, recomendaciones  u observaciones deben ser realizada pero ya no serán evaluadas. </a:t>
            </a:r>
          </a:p>
          <a:p>
            <a:endParaRPr lang="es-MX" dirty="0"/>
          </a:p>
        </p:txBody>
      </p:sp>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5239" y="245694"/>
            <a:ext cx="1686498" cy="853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57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7</a:t>
            </a:fld>
            <a:endParaRPr lang="es-MX"/>
          </a:p>
        </p:txBody>
      </p:sp>
      <p:sp>
        <p:nvSpPr>
          <p:cNvPr id="4" name="Título 1"/>
          <p:cNvSpPr txBox="1">
            <a:spLocks/>
          </p:cNvSpPr>
          <p:nvPr/>
        </p:nvSpPr>
        <p:spPr>
          <a:xfrm>
            <a:off x="533400" y="552450"/>
            <a:ext cx="2106600" cy="546885"/>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rPr>
              <a:t>Metodología</a:t>
            </a:r>
            <a:endParaRPr lang="es-MX" dirty="0">
              <a:solidFill>
                <a:schemeClr val="tx1"/>
              </a:solidFill>
            </a:endParaRPr>
          </a:p>
        </p:txBody>
      </p:sp>
      <p:sp>
        <p:nvSpPr>
          <p:cNvPr id="5" name="CuadroTexto 4"/>
          <p:cNvSpPr txBox="1"/>
          <p:nvPr/>
        </p:nvSpPr>
        <p:spPr>
          <a:xfrm>
            <a:off x="1726059" y="1159434"/>
            <a:ext cx="6339155" cy="3539430"/>
          </a:xfrm>
          <a:prstGeom prst="rect">
            <a:avLst/>
          </a:prstGeom>
          <a:noFill/>
        </p:spPr>
        <p:txBody>
          <a:bodyPr wrap="square" rtlCol="0">
            <a:spAutoFit/>
          </a:bodyPr>
          <a:lstStyle/>
          <a:p>
            <a:pPr algn="just"/>
            <a:endParaRPr lang="es-MX" dirty="0"/>
          </a:p>
          <a:p>
            <a:pPr marL="285750" indent="-285750" algn="just">
              <a:buFont typeface="Wingdings" panose="05000000000000000000" pitchFamily="2" charset="2"/>
              <a:buChar char="q"/>
            </a:pPr>
            <a:r>
              <a:rPr lang="es-MX" dirty="0">
                <a:latin typeface="Georgia" panose="02040502050405020303" pitchFamily="18" charset="0"/>
              </a:rPr>
              <a:t>Si el dictamen presenta un cumplimiento de 79% o menos se emitirá un dictamen de incumplimiento y se contará con cinco días hábiles para subsanar los requerimientos, recomendaciones u observaciones y se evaluará una vez mas. Si una vez evaluado no se logra un cumplimiento mayor al 80% se dará vista al </a:t>
            </a:r>
            <a:r>
              <a:rPr lang="es-MX" dirty="0" smtClean="0">
                <a:latin typeface="Georgia" panose="02040502050405020303" pitchFamily="18" charset="0"/>
              </a:rPr>
              <a:t>Órgano </a:t>
            </a:r>
            <a:r>
              <a:rPr lang="es-MX" dirty="0">
                <a:latin typeface="Georgia" panose="02040502050405020303" pitchFamily="18" charset="0"/>
              </a:rPr>
              <a:t>de Control Interno para que inicie el procedimiento  administrativo de responsabilidad correspondiente. Finalmente se da por concluido el proceso de  evaluación publicando los resultados en el artículo 74 fracción III inciso d.</a:t>
            </a:r>
          </a:p>
          <a:p>
            <a:pPr marL="285750" indent="-285750" algn="just">
              <a:buFont typeface="Wingdings" panose="05000000000000000000" pitchFamily="2" charset="2"/>
              <a:buChar char="q"/>
            </a:pPr>
            <a:endParaRPr lang="es-MX" dirty="0">
              <a:latin typeface="Georgia" panose="02040502050405020303" pitchFamily="18" charset="0"/>
            </a:endParaRPr>
          </a:p>
          <a:p>
            <a:pPr marL="285750" indent="-285750" algn="just">
              <a:buFont typeface="Wingdings" panose="05000000000000000000" pitchFamily="2" charset="2"/>
              <a:buChar char="q"/>
            </a:pPr>
            <a:r>
              <a:rPr lang="es-MX" dirty="0">
                <a:latin typeface="Georgia" panose="02040502050405020303" pitchFamily="18" charset="0"/>
              </a:rPr>
              <a:t>La evaluación a la Plataforma Nacional de Transparencia se realizará anualmente conforme lo estable el Plan Anual de verificación correspondiente.</a:t>
            </a:r>
          </a:p>
          <a:p>
            <a:pPr marL="285750" indent="-285750" algn="just">
              <a:buFont typeface="Wingdings" panose="05000000000000000000" pitchFamily="2" charset="2"/>
              <a:buChar char="q"/>
            </a:pPr>
            <a:endParaRPr lang="es-MX" dirty="0">
              <a:latin typeface="Georgia" panose="02040502050405020303" pitchFamily="18" charset="0"/>
            </a:endParaRPr>
          </a:p>
          <a:p>
            <a:pPr marL="285750" indent="-285750" algn="just">
              <a:buFont typeface="Wingdings" panose="05000000000000000000" pitchFamily="2" charset="2"/>
              <a:buChar char="q"/>
            </a:pPr>
            <a:r>
              <a:rPr lang="es-MX" dirty="0">
                <a:latin typeface="Georgia" panose="02040502050405020303" pitchFamily="18" charset="0"/>
              </a:rPr>
              <a:t>La verificación vinculante será censal.</a:t>
            </a:r>
          </a:p>
          <a:p>
            <a:endParaRPr lang="es-MX" dirty="0"/>
          </a:p>
        </p:txBody>
      </p:sp>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6999" y="97997"/>
            <a:ext cx="1795681" cy="90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9868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8</a:t>
            </a:fld>
            <a:endParaRPr lang="es-MX"/>
          </a:p>
        </p:txBody>
      </p:sp>
      <p:sp>
        <p:nvSpPr>
          <p:cNvPr id="4" name="Título 1"/>
          <p:cNvSpPr txBox="1">
            <a:spLocks/>
          </p:cNvSpPr>
          <p:nvPr/>
        </p:nvSpPr>
        <p:spPr>
          <a:xfrm>
            <a:off x="533400" y="552450"/>
            <a:ext cx="2106600" cy="546885"/>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smtClean="0">
                <a:solidFill>
                  <a:schemeClr val="tx1"/>
                </a:solidFill>
              </a:rPr>
              <a:t>Metodología</a:t>
            </a:r>
            <a:endParaRPr lang="es-MX" dirty="0">
              <a:solidFill>
                <a:schemeClr val="tx1"/>
              </a:solidFill>
            </a:endParaRPr>
          </a:p>
        </p:txBody>
      </p:sp>
      <p:sp>
        <p:nvSpPr>
          <p:cNvPr id="5" name="CuadroTexto 4"/>
          <p:cNvSpPr txBox="1"/>
          <p:nvPr/>
        </p:nvSpPr>
        <p:spPr>
          <a:xfrm>
            <a:off x="1931542" y="1520575"/>
            <a:ext cx="6030930" cy="2462213"/>
          </a:xfrm>
          <a:prstGeom prst="rect">
            <a:avLst/>
          </a:prstGeom>
          <a:noFill/>
        </p:spPr>
        <p:txBody>
          <a:bodyPr wrap="square" rtlCol="0">
            <a:spAutoFit/>
          </a:bodyPr>
          <a:lstStyle/>
          <a:p>
            <a:pPr marL="285750" indent="-285750" algn="just">
              <a:buFont typeface="Wingdings" panose="05000000000000000000" pitchFamily="2" charset="2"/>
              <a:buChar char="q"/>
            </a:pPr>
            <a:r>
              <a:rPr lang="es-MX" dirty="0">
                <a:latin typeface="Georgia" panose="02040502050405020303" pitchFamily="18" charset="0"/>
              </a:rPr>
              <a:t>Los sujetos obligados publicarán la información actualizada en la Plataforma Nacional dentro de los treinta (30) días naturales siguientes al cierre del período de actualización que corresponda, salvo excepciones establecidas en los Lineamientos.</a:t>
            </a:r>
          </a:p>
          <a:p>
            <a:pPr marL="285750" indent="-285750" algn="just">
              <a:buFont typeface="Wingdings" panose="05000000000000000000" pitchFamily="2" charset="2"/>
              <a:buChar char="q"/>
            </a:pPr>
            <a:endParaRPr lang="es-MX" dirty="0">
              <a:latin typeface="Georgia" panose="02040502050405020303" pitchFamily="18" charset="0"/>
            </a:endParaRPr>
          </a:p>
          <a:p>
            <a:pPr marL="285750" indent="-285750" algn="just">
              <a:buFont typeface="Wingdings" panose="05000000000000000000" pitchFamily="2" charset="2"/>
              <a:buChar char="q"/>
            </a:pPr>
            <a:r>
              <a:rPr lang="es-MX" dirty="0">
                <a:latin typeface="Georgia" panose="02040502050405020303" pitchFamily="18" charset="0"/>
              </a:rPr>
              <a:t>La información publicada y actualizada por los sujetos obligados deberá mostrar campos básicos para identificar, entre otros elementos, denominación del sujeto obligado que la generó, fecha de su última actualización, título general del cuadro o gráfico, período y área responsable de publicar y actualizar la información.</a:t>
            </a:r>
          </a:p>
          <a:p>
            <a:endParaRPr lang="es-MX" dirty="0"/>
          </a:p>
        </p:txBody>
      </p:sp>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3747" y="272955"/>
            <a:ext cx="1632640" cy="826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43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3"/>
          <p:cNvSpPr txBox="1">
            <a:spLocks noGrp="1"/>
          </p:cNvSpPr>
          <p:nvPr>
            <p:ph type="title"/>
          </p:nvPr>
        </p:nvSpPr>
        <p:spPr>
          <a:xfrm>
            <a:off x="1171254" y="100387"/>
            <a:ext cx="7438489" cy="598256"/>
          </a:xfrm>
          <a:prstGeom prst="rect">
            <a:avLst/>
          </a:prstGeom>
          <a:ln>
            <a:solidFill>
              <a:srgbClr val="D119AA"/>
            </a:solidFill>
          </a:ln>
        </p:spPr>
        <p:txBody>
          <a:bodyPr spcFirstLastPara="1" wrap="square" lIns="91425" tIns="91425" rIns="91425" bIns="91425" anchor="t" anchorCtr="0">
            <a:noAutofit/>
          </a:bodyPr>
          <a:lstStyle/>
          <a:p>
            <a:pPr marL="0" lvl="0" indent="0" algn="l" rtl="0">
              <a:spcBef>
                <a:spcPts val="0"/>
              </a:spcBef>
              <a:spcAft>
                <a:spcPts val="0"/>
              </a:spcAft>
              <a:buNone/>
            </a:pPr>
            <a:r>
              <a:rPr lang="es-MX" dirty="0" smtClean="0">
                <a:solidFill>
                  <a:schemeClr val="tx1"/>
                </a:solidFill>
                <a:latin typeface="Georgia" panose="02040502050405020303" pitchFamily="18" charset="0"/>
              </a:rPr>
              <a:t>Poder Legislativo				99.90%</a:t>
            </a:r>
            <a:endParaRPr dirty="0">
              <a:solidFill>
                <a:schemeClr val="tx1"/>
              </a:solidFill>
              <a:latin typeface="Georgia" panose="02040502050405020303" pitchFamily="18" charset="0"/>
            </a:endParaRPr>
          </a:p>
        </p:txBody>
      </p:sp>
      <p:graphicFrame>
        <p:nvGraphicFramePr>
          <p:cNvPr id="157" name="Google Shape;157;p23"/>
          <p:cNvGraphicFramePr/>
          <p:nvPr>
            <p:extLst>
              <p:ext uri="{D42A27DB-BD31-4B8C-83A1-F6EECF244321}">
                <p14:modId xmlns:p14="http://schemas.microsoft.com/office/powerpoint/2010/main" val="897687643"/>
              </p:ext>
            </p:extLst>
          </p:nvPr>
        </p:nvGraphicFramePr>
        <p:xfrm>
          <a:off x="1388793" y="1203628"/>
          <a:ext cx="2515900" cy="1442218"/>
        </p:xfrm>
        <a:graphic>
          <a:graphicData uri="http://schemas.openxmlformats.org/drawingml/2006/table">
            <a:tbl>
              <a:tblPr>
                <a:tableStyleId>{8799B23B-EC83-4686-B30A-512413B5E67A}</a:tableStyleId>
              </a:tblPr>
              <a:tblGrid>
                <a:gridCol w="1257950">
                  <a:extLst>
                    <a:ext uri="{9D8B030D-6E8A-4147-A177-3AD203B41FA5}">
                      <a16:colId xmlns:a16="http://schemas.microsoft.com/office/drawing/2014/main" val="20000"/>
                    </a:ext>
                  </a:extLst>
                </a:gridCol>
                <a:gridCol w="1257950">
                  <a:extLst>
                    <a:ext uri="{9D8B030D-6E8A-4147-A177-3AD203B41FA5}">
                      <a16:colId xmlns:a16="http://schemas.microsoft.com/office/drawing/2014/main" val="20001"/>
                    </a:ext>
                  </a:extLst>
                </a:gridCol>
              </a:tblGrid>
              <a:tr h="408864">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a:ea typeface="Georgia"/>
                          <a:cs typeface="Georgia"/>
                          <a:sym typeface="Georgia"/>
                        </a:rPr>
                        <a:t>Segundo</a:t>
                      </a:r>
                      <a:r>
                        <a:rPr lang="es-MX" sz="1100" b="1" baseline="0" dirty="0" smtClean="0">
                          <a:solidFill>
                            <a:schemeClr val="bg1"/>
                          </a:solidFill>
                          <a:latin typeface="Georgia"/>
                          <a:ea typeface="Georgia"/>
                          <a:cs typeface="Georgia"/>
                          <a:sym typeface="Georgia"/>
                        </a:rPr>
                        <a:t> Trimestre</a:t>
                      </a: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422762">
                <a:tc>
                  <a:txBody>
                    <a:bodyPr/>
                    <a:lstStyle/>
                    <a:p>
                      <a:r>
                        <a:rPr lang="es-MX" sz="1200" dirty="0" smtClean="0">
                          <a:latin typeface="Georgia" panose="02040502050405020303" pitchFamily="18" charset="0"/>
                        </a:rPr>
                        <a:t>Auditorí</a:t>
                      </a:r>
                      <a:r>
                        <a:rPr lang="es-MX" sz="1200" baseline="0" dirty="0" smtClean="0">
                          <a:latin typeface="Georgia" panose="02040502050405020303" pitchFamily="18" charset="0"/>
                        </a:rPr>
                        <a:t>a Superior </a:t>
                      </a:r>
                      <a:endParaRPr lang="es-MX" sz="1200" dirty="0">
                        <a:latin typeface="Georgia" panose="02040502050405020303" pitchFamily="18" charset="0"/>
                      </a:endParaRPr>
                    </a:p>
                  </a:txBody>
                  <a:tcPr/>
                </a:tc>
                <a:tc>
                  <a:txBody>
                    <a:bodyPr/>
                    <a:lstStyle/>
                    <a:p>
                      <a:pPr algn="ctr"/>
                      <a:r>
                        <a:rPr lang="es-MX" sz="1200" dirty="0" smtClean="0">
                          <a:latin typeface="Georgia" panose="02040502050405020303" pitchFamily="18" charset="0"/>
                        </a:rPr>
                        <a:t>99.80</a:t>
                      </a:r>
                    </a:p>
                  </a:txBody>
                  <a:tcPr/>
                </a:tc>
                <a:extLst>
                  <a:ext uri="{0D108BD9-81ED-4DB2-BD59-A6C34878D82A}">
                    <a16:rowId xmlns:a16="http://schemas.microsoft.com/office/drawing/2014/main" val="10001"/>
                  </a:ext>
                </a:extLst>
              </a:tr>
              <a:tr h="512588">
                <a:tc>
                  <a:txBody>
                    <a:bodyPr/>
                    <a:lstStyle/>
                    <a:p>
                      <a:r>
                        <a:rPr lang="es-MX" sz="1200" dirty="0" smtClean="0">
                          <a:latin typeface="Georgia" panose="02040502050405020303" pitchFamily="18" charset="0"/>
                        </a:rPr>
                        <a:t>Congreso del Estado</a:t>
                      </a:r>
                    </a:p>
                  </a:txBody>
                  <a:tcPr/>
                </a:tc>
                <a:tc>
                  <a:txBody>
                    <a:bodyPr/>
                    <a:lstStyle/>
                    <a:p>
                      <a:pPr algn="ctr"/>
                      <a:r>
                        <a:rPr lang="es-MX" sz="1200" dirty="0" smtClean="0">
                          <a:latin typeface="Georgia" panose="02040502050405020303" pitchFamily="18" charset="0"/>
                        </a:rPr>
                        <a:t>100</a:t>
                      </a:r>
                    </a:p>
                  </a:txBody>
                  <a:tcPr/>
                </a:tc>
                <a:extLst>
                  <a:ext uri="{0D108BD9-81ED-4DB2-BD59-A6C34878D82A}">
                    <a16:rowId xmlns:a16="http://schemas.microsoft.com/office/drawing/2014/main" val="10002"/>
                  </a:ext>
                </a:extLst>
              </a:tr>
            </a:tbl>
          </a:graphicData>
        </a:graphic>
      </p:graphicFrame>
      <p:sp>
        <p:nvSpPr>
          <p:cNvPr id="158" name="Google Shape;158;p23"/>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9</a:t>
            </a:fld>
            <a:endParaRPr/>
          </a:p>
        </p:txBody>
      </p:sp>
      <p:graphicFrame>
        <p:nvGraphicFramePr>
          <p:cNvPr id="12" name="Gráfico 11"/>
          <p:cNvGraphicFramePr/>
          <p:nvPr>
            <p:extLst>
              <p:ext uri="{D42A27DB-BD31-4B8C-83A1-F6EECF244321}">
                <p14:modId xmlns:p14="http://schemas.microsoft.com/office/powerpoint/2010/main" val="3539772481"/>
              </p:ext>
            </p:extLst>
          </p:nvPr>
        </p:nvGraphicFramePr>
        <p:xfrm>
          <a:off x="4688440" y="930168"/>
          <a:ext cx="3109645" cy="2891819"/>
        </p:xfrm>
        <a:graphic>
          <a:graphicData uri="http://schemas.openxmlformats.org/drawingml/2006/chart">
            <c:chart xmlns:c="http://schemas.openxmlformats.org/drawingml/2006/chart" xmlns:r="http://schemas.openxmlformats.org/officeDocument/2006/relationships" r:id="rId3"/>
          </a:graphicData>
        </a:graphic>
      </p:graphicFrame>
      <p:pic>
        <p:nvPicPr>
          <p:cNvPr id="16" name="Shape 152" descr="Logo_ICAI GDE.jpg"/>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1879" y="3927036"/>
            <a:ext cx="1524864" cy="77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Lysander template">
  <a:themeElements>
    <a:clrScheme name="Custom 347">
      <a:dk1>
        <a:srgbClr val="111111"/>
      </a:dk1>
      <a:lt1>
        <a:srgbClr val="FFFFFF"/>
      </a:lt1>
      <a:dk2>
        <a:srgbClr val="999999"/>
      </a:dk2>
      <a:lt2>
        <a:srgbClr val="EFEFEF"/>
      </a:lt2>
      <a:accent1>
        <a:srgbClr val="FF0000"/>
      </a:accent1>
      <a:accent2>
        <a:srgbClr val="CC0000"/>
      </a:accent2>
      <a:accent3>
        <a:srgbClr val="434343"/>
      </a:accent3>
      <a:accent4>
        <a:srgbClr val="999999"/>
      </a:accent4>
      <a:accent5>
        <a:srgbClr val="CCCCCC"/>
      </a:accent5>
      <a:accent6>
        <a:srgbClr val="EFEFEF"/>
      </a:accent6>
      <a:hlink>
        <a:srgbClr val="111111"/>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1891</Words>
  <Application>Microsoft Office PowerPoint</Application>
  <PresentationFormat>Presentación en pantalla (16:9)</PresentationFormat>
  <Paragraphs>472</Paragraphs>
  <Slides>31</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31</vt:i4>
      </vt:variant>
    </vt:vector>
  </HeadingPairs>
  <TitlesOfParts>
    <vt:vector size="36" baseType="lpstr">
      <vt:lpstr>Wingdings</vt:lpstr>
      <vt:lpstr>Georgia</vt:lpstr>
      <vt:lpstr>Roboto Slab</vt:lpstr>
      <vt:lpstr>Arial</vt:lpstr>
      <vt:lpstr>Lysander template</vt:lpstr>
      <vt:lpstr>   Evaluación de la Plataforma Nacional de Transparencia del Estado de Coahuila de Zaragoza   Ejercicio 2018  (Segundo Trimestre)  Subdirección de Evaluación del ICAI M.C. Gabriela Guillermo Arriaga  </vt:lpstr>
      <vt:lpstr>Índice </vt:lpstr>
      <vt:lpstr>Metodología</vt:lpstr>
      <vt:lpstr>Metodología</vt:lpstr>
      <vt:lpstr>Presentación de PowerPoint</vt:lpstr>
      <vt:lpstr>Presentación de PowerPoint</vt:lpstr>
      <vt:lpstr>Presentación de PowerPoint</vt:lpstr>
      <vt:lpstr>Presentación de PowerPoint</vt:lpstr>
      <vt:lpstr>Poder Legislativo    99.90%</vt:lpstr>
      <vt:lpstr>Poder Judicial     97.43%</vt:lpstr>
      <vt:lpstr>Poder Ejecutivo    93.89%</vt:lpstr>
      <vt:lpstr>Presentación de PowerPoint</vt:lpstr>
      <vt:lpstr>Organismos Descentralizados  91.31%</vt:lpstr>
      <vt:lpstr>Presentación de PowerPoint</vt:lpstr>
      <vt:lpstr>Presentación de PowerPoint</vt:lpstr>
      <vt:lpstr>Presentación de PowerPoint</vt:lpstr>
      <vt:lpstr>Universidades    78.19%</vt:lpstr>
      <vt:lpstr>Presentación de PowerPoint</vt:lpstr>
      <vt:lpstr>Municipios     37.54%</vt:lpstr>
      <vt:lpstr>Presentación de PowerPoint</vt:lpstr>
      <vt:lpstr>Presentación de PowerPoint</vt:lpstr>
      <vt:lpstr>Presentación de PowerPoint</vt:lpstr>
      <vt:lpstr>Organismos Autónomos    90.89%</vt:lpstr>
      <vt:lpstr>Partidos Políticos    27.09%</vt:lpstr>
      <vt:lpstr>SIMAS      52.88%</vt:lpstr>
      <vt:lpstr>SIMAS      52.88%</vt:lpstr>
      <vt:lpstr>Organismos Paramunicipales   86.62%</vt:lpstr>
      <vt:lpstr>Organismos Paramunicipales   86.62%</vt:lpstr>
      <vt:lpstr>Sindicatos     47.33%</vt:lpstr>
      <vt:lpstr>Asociaciones Civiles    37.37%</vt:lpstr>
      <vt:lpstr>Promedios Generales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hp</dc:creator>
  <cp:lastModifiedBy>Usuario de Windows</cp:lastModifiedBy>
  <cp:revision>13</cp:revision>
  <dcterms:modified xsi:type="dcterms:W3CDTF">2020-03-03T19:30:37Z</dcterms:modified>
</cp:coreProperties>
</file>